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mp4" ContentType="video/unknown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notesSlides/notesSlide12.xml" ContentType="application/vnd.openxmlformats-officedocument.presentationml.notesSlide+xml"/>
  <Override PartName="/ppt/embeddings/oleObject10.bin" ContentType="application/vnd.openxmlformats-officedocument.oleObject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embeddings/Microsoft_Equation1.bin" ContentType="application/vnd.openxmlformats-officedocument.oleObject"/>
  <Override PartName="/ppt/embeddings/oleObject14.bin" ContentType="application/vnd.openxmlformats-officedocument.oleObject"/>
  <Override PartName="/ppt/notesSlides/notesSlide13.xml" ContentType="application/vnd.openxmlformats-officedocument.presentationml.notesSlide+xml"/>
  <Override PartName="/ppt/embeddings/Microsoft_Equation2.bin" ContentType="application/vnd.openxmlformats-officedocument.oleObject"/>
  <Override PartName="/ppt/embeddings/oleObject15.bin" ContentType="application/vnd.openxmlformats-officedocument.oleObject"/>
  <Override PartName="/ppt/embeddings/oleObject16.bin" ContentType="application/vnd.openxmlformats-officedocument.oleObject"/>
  <Override PartName="/ppt/embeddings/oleObject17.bin" ContentType="application/vnd.openxmlformats-officedocument.oleObject"/>
  <Override PartName="/ppt/embeddings/oleObject18.bin" ContentType="application/vnd.openxmlformats-officedocument.oleObject"/>
  <Override PartName="/ppt/embeddings/oleObject19.bin" ContentType="application/vnd.openxmlformats-officedocument.oleObject"/>
  <Override PartName="/ppt/embeddings/oleObject20.bin" ContentType="application/vnd.openxmlformats-officedocument.oleObject"/>
  <Override PartName="/ppt/embeddings/oleObject21.bin" ContentType="application/vnd.openxmlformats-officedocument.oleObject"/>
  <Override PartName="/ppt/embeddings/Microsoft_Equation3.bin" ContentType="application/vnd.openxmlformats-officedocument.oleObject"/>
  <Override PartName="/ppt/notesSlides/notesSlide14.xml" ContentType="application/vnd.openxmlformats-officedocument.presentationml.notesSlide+xml"/>
  <Override PartName="/ppt/embeddings/oleObject22.bin" ContentType="application/vnd.openxmlformats-officedocument.oleObject"/>
  <Override PartName="/ppt/embeddings/oleObject23.bin" ContentType="application/vnd.openxmlformats-officedocument.oleObject"/>
  <Override PartName="/ppt/embeddings/oleObject24.bin" ContentType="application/vnd.openxmlformats-officedocument.oleObject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embeddings/oleObject25.bin" ContentType="application/vnd.openxmlformats-officedocument.oleObject"/>
  <Override PartName="/ppt/embeddings/Microsoft_Equation4.bin" ContentType="application/vnd.openxmlformats-officedocument.oleObject"/>
  <Override PartName="/ppt/embeddings/oleObject26.bin" ContentType="application/vnd.openxmlformats-officedocument.oleObject"/>
  <Override PartName="/ppt/embeddings/oleObject27.bin" ContentType="application/vnd.openxmlformats-officedocument.oleObject"/>
  <Override PartName="/ppt/notesSlides/notesSlide17.xml" ContentType="application/vnd.openxmlformats-officedocument.presentationml.notesSlide+xml"/>
  <Override PartName="/ppt/embeddings/oleObject28.bin" ContentType="application/vnd.openxmlformats-officedocument.oleObject"/>
  <Override PartName="/ppt/embeddings/oleObject29.bin" ContentType="application/vnd.openxmlformats-officedocument.oleObject"/>
  <Override PartName="/ppt/embeddings/oleObject30.bin" ContentType="application/vnd.openxmlformats-officedocument.oleObject"/>
  <Override PartName="/ppt/embeddings/oleObject31.bin" ContentType="application/vnd.openxmlformats-officedocument.oleObject"/>
  <Override PartName="/ppt/embeddings/oleObject32.bin" ContentType="application/vnd.openxmlformats-officedocument.oleObject"/>
  <Override PartName="/ppt/embeddings/oleObject33.bin" ContentType="application/vnd.openxmlformats-officedocument.oleObject"/>
  <Override PartName="/ppt/notesSlides/notesSlide18.xml" ContentType="application/vnd.openxmlformats-officedocument.presentationml.notesSlide+xml"/>
  <Override PartName="/ppt/embeddings/oleObject34.bin" ContentType="application/vnd.openxmlformats-officedocument.oleObject"/>
  <Override PartName="/ppt/embeddings/oleObject35.bin" ContentType="application/vnd.openxmlformats-officedocument.oleObject"/>
  <Override PartName="/ppt/embeddings/oleObject36.bin" ContentType="application/vnd.openxmlformats-officedocument.oleObject"/>
  <Override PartName="/ppt/embeddings/oleObject37.bin" ContentType="application/vnd.openxmlformats-officedocument.oleObject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embeddings/Microsoft_Equation5.bin" ContentType="application/vnd.openxmlformats-officedocument.oleObject"/>
  <Override PartName="/ppt/embeddings/oleObject38.bin" ContentType="application/vnd.openxmlformats-officedocument.oleObject"/>
  <Override PartName="/ppt/embeddings/Microsoft_Equation6.bin" ContentType="application/vnd.openxmlformats-officedocument.oleObject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60" r:id="rId3"/>
    <p:sldId id="263" r:id="rId4"/>
    <p:sldId id="257" r:id="rId5"/>
    <p:sldId id="271" r:id="rId6"/>
    <p:sldId id="264" r:id="rId7"/>
    <p:sldId id="265" r:id="rId8"/>
    <p:sldId id="262" r:id="rId9"/>
    <p:sldId id="272" r:id="rId10"/>
    <p:sldId id="266" r:id="rId11"/>
    <p:sldId id="261" r:id="rId12"/>
    <p:sldId id="269" r:id="rId13"/>
    <p:sldId id="286" r:id="rId14"/>
    <p:sldId id="270" r:id="rId15"/>
    <p:sldId id="281" r:id="rId16"/>
    <p:sldId id="277" r:id="rId17"/>
    <p:sldId id="278" r:id="rId18"/>
    <p:sldId id="283" r:id="rId19"/>
    <p:sldId id="280" r:id="rId20"/>
    <p:sldId id="287" r:id="rId21"/>
    <p:sldId id="285" r:id="rId22"/>
    <p:sldId id="273" r:id="rId23"/>
    <p:sldId id="282" r:id="rId24"/>
    <p:sldId id="275" r:id="rId25"/>
    <p:sldId id="279" r:id="rId26"/>
    <p:sldId id="276" r:id="rId27"/>
    <p:sldId id="258" r:id="rId28"/>
    <p:sldId id="274" r:id="rId29"/>
    <p:sldId id="259" r:id="rId30"/>
    <p:sldId id="288" r:id="rId31"/>
    <p:sldId id="267" r:id="rId32"/>
    <p:sldId id="268" r:id="rId33"/>
    <p:sldId id="284" r:id="rId34"/>
  </p:sldIdLst>
  <p:sldSz cx="9144000" cy="6858000" type="screen4x3"/>
  <p:notesSz cx="7315200" cy="9601200"/>
  <p:custDataLst>
    <p:tags r:id="rId37"/>
  </p:custDataLst>
  <p:defaultTextStyle>
    <a:defPPr>
      <a:defRPr lang="da-DK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5A3A"/>
    <a:srgbClr val="335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2192" autoAdjust="0"/>
  </p:normalViewPr>
  <p:slideViewPr>
    <p:cSldViewPr>
      <p:cViewPr varScale="1">
        <p:scale>
          <a:sx n="71" d="100"/>
          <a:sy n="71" d="100"/>
        </p:scale>
        <p:origin x="-132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19" y="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interSettings" Target="printerSettings/printerSettings1.bin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gs" Target="tags/tag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7" Type="http://schemas.openxmlformats.org/officeDocument/2006/relationships/image" Target="../media/image15.emf"/><Relationship Id="rId8" Type="http://schemas.openxmlformats.org/officeDocument/2006/relationships/image" Target="../media/image16.emf"/><Relationship Id="rId9" Type="http://schemas.openxmlformats.org/officeDocument/2006/relationships/image" Target="../media/image17.emf"/><Relationship Id="rId1" Type="http://schemas.openxmlformats.org/officeDocument/2006/relationships/image" Target="../media/image9.emf"/><Relationship Id="rId2" Type="http://schemas.openxmlformats.org/officeDocument/2006/relationships/image" Target="../media/image10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6" Type="http://schemas.openxmlformats.org/officeDocument/2006/relationships/image" Target="../media/image23.emf"/><Relationship Id="rId1" Type="http://schemas.openxmlformats.org/officeDocument/2006/relationships/image" Target="../media/image18.emf"/><Relationship Id="rId2" Type="http://schemas.openxmlformats.org/officeDocument/2006/relationships/image" Target="../media/image19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4" Type="http://schemas.openxmlformats.org/officeDocument/2006/relationships/image" Target="../media/image27.emf"/><Relationship Id="rId5" Type="http://schemas.openxmlformats.org/officeDocument/2006/relationships/image" Target="../media/image28.emf"/><Relationship Id="rId6" Type="http://schemas.openxmlformats.org/officeDocument/2006/relationships/image" Target="../media/image29.emf"/><Relationship Id="rId7" Type="http://schemas.openxmlformats.org/officeDocument/2006/relationships/image" Target="../media/image30.emf"/><Relationship Id="rId8" Type="http://schemas.openxmlformats.org/officeDocument/2006/relationships/image" Target="../media/image31.emf"/><Relationship Id="rId9" Type="http://schemas.openxmlformats.org/officeDocument/2006/relationships/image" Target="../media/image32.emf"/><Relationship Id="rId1" Type="http://schemas.openxmlformats.org/officeDocument/2006/relationships/image" Target="../media/image24.emf"/><Relationship Id="rId2" Type="http://schemas.openxmlformats.org/officeDocument/2006/relationships/image" Target="../media/image2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Relationship Id="rId2" Type="http://schemas.openxmlformats.org/officeDocument/2006/relationships/image" Target="../media/image34.emf"/><Relationship Id="rId3" Type="http://schemas.openxmlformats.org/officeDocument/2006/relationships/image" Target="../media/image35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4" Type="http://schemas.openxmlformats.org/officeDocument/2006/relationships/image" Target="../media/image42.emf"/><Relationship Id="rId1" Type="http://schemas.openxmlformats.org/officeDocument/2006/relationships/image" Target="../media/image39.emf"/><Relationship Id="rId2" Type="http://schemas.openxmlformats.org/officeDocument/2006/relationships/image" Target="../media/image40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6" Type="http://schemas.openxmlformats.org/officeDocument/2006/relationships/image" Target="../media/image48.emf"/><Relationship Id="rId1" Type="http://schemas.openxmlformats.org/officeDocument/2006/relationships/image" Target="../media/image43.emf"/><Relationship Id="rId2" Type="http://schemas.openxmlformats.org/officeDocument/2006/relationships/image" Target="../media/image44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2.emf"/><Relationship Id="rId1" Type="http://schemas.openxmlformats.org/officeDocument/2006/relationships/image" Target="../media/image49.emf"/><Relationship Id="rId2" Type="http://schemas.openxmlformats.org/officeDocument/2006/relationships/image" Target="../media/image50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Relationship Id="rId2" Type="http://schemas.openxmlformats.org/officeDocument/2006/relationships/image" Target="../media/image55.emf"/><Relationship Id="rId3" Type="http://schemas.openxmlformats.org/officeDocument/2006/relationships/image" Target="../media/image56.emf"/></Relationships>
</file>

<file path=ppt/media/image1.png>
</file>

<file path=ppt/media/image2.png>
</file>

<file path=ppt/media/image3.png>
</file>

<file path=ppt/media/image36.tiff>
</file>

<file path=ppt/media/image37.tiff>
</file>

<file path=ppt/media/image38.tiff>
</file>

<file path=ppt/media/image4.png>
</file>

<file path=ppt/media/image5.png>
</file>

<file path=ppt/media/image53.png>
</file>

<file path=ppt/media/image57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da-DK"/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da-DK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15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215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da-DK"/>
          </a:p>
        </p:txBody>
      </p:sp>
      <p:sp>
        <p:nvSpPr>
          <p:cNvPr id="215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186D1ADC-26B8-E543-BBE5-C8FBE09B11D5}" type="slidenum">
              <a:rPr lang="da-DK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18552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2890BD-22F7-1948-BFDD-4BDEC31E4683}" type="slidenum">
              <a:rPr lang="da-DK"/>
              <a:pPr/>
              <a:t>1</a:t>
            </a:fld>
            <a:endParaRPr lang="da-DK"/>
          </a:p>
        </p:txBody>
      </p:sp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Lets look at a concrete tracking approach based on matching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13</a:t>
            </a:fld>
            <a:endParaRPr lang="da-DK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Model: The content in J can be found</a:t>
            </a:r>
            <a:r>
              <a:rPr lang="en-US" baseline="0" dirty="0" smtClean="0"/>
              <a:t> by displacing forwards by </a:t>
            </a:r>
            <a:r>
              <a:rPr lang="en-US" baseline="0" dirty="0" err="1" smtClean="0"/>
              <a:t>d</a:t>
            </a:r>
            <a:r>
              <a:rPr lang="en-US" baseline="0" dirty="0" smtClean="0"/>
              <a:t> from the previous frame. Displacement model is linear here.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DRAW IMAGE WITH TWO PATCHES and displacement vector on the whiteboard</a:t>
            </a:r>
          </a:p>
          <a:p>
            <a:r>
              <a:rPr lang="en-US" baseline="0" dirty="0" smtClean="0"/>
              <a:t>Window function could be </a:t>
            </a:r>
            <a:r>
              <a:rPr lang="en-US" baseline="0" dirty="0" err="1" smtClean="0"/>
              <a:t>w(x</a:t>
            </a:r>
            <a:r>
              <a:rPr lang="en-US" baseline="0" dirty="0" smtClean="0"/>
              <a:t>)=1 or a Gaussian function depending on whether you would like to focus on the center of the patch or not.</a:t>
            </a:r>
          </a:p>
          <a:p>
            <a:r>
              <a:rPr lang="en-US" baseline="0" dirty="0" smtClean="0"/>
              <a:t>The double integral runs over all pixels in the patch.</a:t>
            </a:r>
          </a:p>
          <a:p>
            <a:r>
              <a:rPr lang="en-US" baseline="0" dirty="0" smtClean="0"/>
              <a:t>Minimizing the residue is actually the same as performing matching of features – we search after the best matching patch by finding the displacement vector. </a:t>
            </a:r>
          </a:p>
          <a:p>
            <a:r>
              <a:rPr lang="en-US" baseline="0" dirty="0" smtClean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14</a:t>
            </a:fld>
            <a:endParaRPr lang="da-DK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image gradients can for instance be computed with finite differences or Gaussian scale-space</a:t>
            </a:r>
            <a:r>
              <a:rPr lang="en-US" baseline="0" dirty="0" smtClean="0"/>
              <a:t> derivatives as we have done previously.</a:t>
            </a:r>
          </a:p>
          <a:p>
            <a:r>
              <a:rPr lang="en-US" baseline="0" dirty="0" smtClean="0"/>
              <a:t>Gradients are also a function of the position </a:t>
            </a:r>
            <a:r>
              <a:rPr lang="en-US" baseline="0" dirty="0" err="1" smtClean="0"/>
              <a:t>x</a:t>
            </a:r>
            <a:endParaRPr lang="en-US" baseline="0" dirty="0" smtClean="0"/>
          </a:p>
          <a:p>
            <a:endParaRPr lang="en-US" dirty="0" smtClean="0"/>
          </a:p>
          <a:p>
            <a:r>
              <a:rPr lang="en-US" dirty="0" smtClean="0"/>
              <a:t>The residue is a quadratic function so we can find a closed</a:t>
            </a:r>
            <a:r>
              <a:rPr lang="en-US" baseline="0" dirty="0" smtClean="0"/>
              <a:t> form solution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15</a:t>
            </a:fld>
            <a:endParaRPr lang="da-DK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need to isolate</a:t>
            </a:r>
            <a:r>
              <a:rPr lang="en-US" baseline="0" dirty="0" smtClean="0"/>
              <a:t> d in the expression – this is what we are interested in estimating</a:t>
            </a:r>
            <a:r>
              <a:rPr lang="en-US" baseline="0" dirty="0" smtClean="0"/>
              <a:t>.</a:t>
            </a:r>
            <a:endParaRPr lang="en-US" dirty="0" smtClean="0"/>
          </a:p>
          <a:p>
            <a:r>
              <a:rPr lang="en-US" dirty="0" smtClean="0"/>
              <a:t>Notice</a:t>
            </a:r>
            <a:r>
              <a:rPr lang="en-US" baseline="0" dirty="0" smtClean="0"/>
              <a:t> the dimensionality of the different terms</a:t>
            </a:r>
            <a:r>
              <a:rPr lang="en-US" baseline="0" dirty="0" smtClean="0"/>
              <a:t>.</a:t>
            </a:r>
            <a:endParaRPr lang="en-US" baseline="0" dirty="0" smtClean="0"/>
          </a:p>
          <a:p>
            <a:r>
              <a:rPr lang="en-US" baseline="0" dirty="0" smtClean="0"/>
              <a:t>Because of the sign flip we change the order of J(x) and I(x) in </a:t>
            </a:r>
            <a:r>
              <a:rPr lang="en-US" baseline="0" dirty="0" smtClean="0"/>
              <a:t>e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Now we know how to estimate </a:t>
            </a:r>
            <a:r>
              <a:rPr lang="en-US" baseline="0" dirty="0" err="1" smtClean="0"/>
              <a:t>d</a:t>
            </a:r>
            <a:r>
              <a:rPr lang="en-US" baseline="0" dirty="0" smtClean="0"/>
              <a:t> if we have a feature.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16</a:t>
            </a:fld>
            <a:endParaRPr lang="da-DK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</a:t>
            </a:r>
            <a:r>
              <a:rPr lang="en-US" baseline="0" dirty="0" smtClean="0"/>
              <a:t> need to select features for tracking …</a:t>
            </a:r>
          </a:p>
          <a:p>
            <a:r>
              <a:rPr lang="en-US" baseline="0" dirty="0" smtClean="0"/>
              <a:t>Fixed size for simplicity, but it might be relevant to use scale adapted patches instead (an extension of the method)</a:t>
            </a:r>
            <a:endParaRPr lang="en-US" dirty="0" smtClean="0"/>
          </a:p>
          <a:p>
            <a:r>
              <a:rPr lang="en-US" dirty="0" smtClean="0"/>
              <a:t>We need good texture to track:</a:t>
            </a:r>
          </a:p>
          <a:p>
            <a:r>
              <a:rPr lang="en-US" dirty="0" smtClean="0"/>
              <a:t>Flat patches leads to numerical instability – we cannot hope to get good displacement estimates.</a:t>
            </a:r>
          </a:p>
          <a:p>
            <a:r>
              <a:rPr lang="en-US" dirty="0" smtClean="0"/>
              <a:t>Edges are bad because</a:t>
            </a:r>
            <a:r>
              <a:rPr lang="en-US" baseline="0" dirty="0" smtClean="0"/>
              <a:t> of the aperture problem.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It is also possible to use overlapping patches,</a:t>
            </a:r>
            <a:r>
              <a:rPr lang="en-US" baseline="0" dirty="0" smtClean="0"/>
              <a:t> simply more computationally demanding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17</a:t>
            </a:fld>
            <a:endParaRPr lang="da-DK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Middle: Smallest</a:t>
            </a:r>
            <a:r>
              <a:rPr lang="en-US" baseline="0" dirty="0" smtClean="0"/>
              <a:t> </a:t>
            </a:r>
            <a:r>
              <a:rPr lang="en-US" baseline="0" dirty="0" err="1" smtClean="0"/>
              <a:t>eigenvalue</a:t>
            </a:r>
            <a:r>
              <a:rPr lang="en-US" baseline="0" dirty="0" smtClean="0"/>
              <a:t> at every pixel.</a:t>
            </a:r>
          </a:p>
          <a:p>
            <a:r>
              <a:rPr lang="en-US" baseline="0" dirty="0" smtClean="0"/>
              <a:t>Right: Keep only those patches surviving the threshold test and that do not overlap with previously accepted patches.</a:t>
            </a:r>
          </a:p>
          <a:p>
            <a:r>
              <a:rPr lang="en-US" baseline="0" dirty="0" smtClean="0"/>
              <a:t>Notice that we detect corners and textured regions.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18</a:t>
            </a:fld>
            <a:endParaRPr lang="da-DK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AutoNum type="arabicPeriod"/>
            </a:pPr>
            <a:r>
              <a:rPr lang="en-US" dirty="0" smtClean="0"/>
              <a:t>Could be done once at initial frame or could be repeated for each frame to allow for new features to</a:t>
            </a:r>
            <a:r>
              <a:rPr lang="en-US" baseline="0" dirty="0" smtClean="0"/>
              <a:t> appear. In this case we need to do the stability check in 2.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19</a:t>
            </a:fld>
            <a:endParaRPr lang="da-DK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US" baseline="0" dirty="0" smtClean="0"/>
              <a:t>We can get sub-pixel precision on displacement estimate by iterating the estimation step.</a:t>
            </a:r>
          </a:p>
          <a:p>
            <a:pPr marL="228600" indent="-228600">
              <a:buNone/>
            </a:pPr>
            <a:r>
              <a:rPr lang="en-US" baseline="0" dirty="0" smtClean="0"/>
              <a:t>Convergence means either a fix number of iterations or the residue being smaller than some threshold. </a:t>
            </a:r>
            <a:r>
              <a:rPr lang="en-US" baseline="0" dirty="0" err="1" smtClean="0"/>
              <a:t>Tomasi-Kanade</a:t>
            </a:r>
            <a:r>
              <a:rPr lang="en-US" baseline="0" dirty="0" smtClean="0"/>
              <a:t> report that 5 </a:t>
            </a:r>
            <a:r>
              <a:rPr lang="en-US" baseline="0" smtClean="0"/>
              <a:t>iterations are </a:t>
            </a:r>
            <a:r>
              <a:rPr lang="en-US" baseline="0" dirty="0" smtClean="0"/>
              <a:t>usually enough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20</a:t>
            </a:fld>
            <a:endParaRPr lang="da-DK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Skip this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21</a:t>
            </a:fld>
            <a:endParaRPr lang="da-DK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flickering is</a:t>
            </a:r>
            <a:r>
              <a:rPr lang="en-US" baseline="0" dirty="0" smtClean="0"/>
              <a:t> an artifact in the video</a:t>
            </a:r>
          </a:p>
          <a:p>
            <a:endParaRPr lang="en-US" baseline="0" dirty="0" smtClean="0"/>
          </a:p>
          <a:p>
            <a:r>
              <a:rPr lang="en-US" baseline="0" dirty="0" smtClean="0"/>
              <a:t>Notice some features survive longer than other and new features appear all the time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22</a:t>
            </a:fld>
            <a:endParaRPr lang="da-DK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continue our discussion of visual motion analysis – Francois</a:t>
            </a:r>
            <a:r>
              <a:rPr lang="en-US" baseline="0" dirty="0" smtClean="0"/>
              <a:t> covered optical flow and apparent motion.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</a:t>
            </a:fld>
            <a:endParaRPr lang="da-DK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There are methods for adaptively choosing the</a:t>
            </a:r>
            <a:r>
              <a:rPr lang="en-US" baseline="0" dirty="0" smtClean="0"/>
              <a:t> patch size.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Lets look at an extension which tries</a:t>
            </a:r>
            <a:r>
              <a:rPr lang="en-US" baseline="0" dirty="0" smtClean="0"/>
              <a:t> to remedy the first one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23</a:t>
            </a:fld>
            <a:endParaRPr lang="da-DK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 represents</a:t>
            </a:r>
            <a:r>
              <a:rPr lang="en-US" baseline="0" dirty="0" smtClean="0"/>
              <a:t> rotation, scaling and shearing. Translation is given by </a:t>
            </a:r>
            <a:r>
              <a:rPr lang="en-US" baseline="0" dirty="0" err="1" smtClean="0"/>
              <a:t>d</a:t>
            </a:r>
            <a:r>
              <a:rPr lang="en-US" baseline="0" dirty="0" smtClean="0"/>
              <a:t>.</a:t>
            </a:r>
          </a:p>
          <a:p>
            <a:endParaRPr lang="en-US" baseline="0" dirty="0" smtClean="0"/>
          </a:p>
          <a:p>
            <a:r>
              <a:rPr lang="en-US" baseline="0" dirty="0" smtClean="0"/>
              <a:t>G from before is a sub-matrix of 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24</a:t>
            </a:fld>
            <a:endParaRPr lang="da-DK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You can handle a video sequence</a:t>
            </a:r>
            <a:r>
              <a:rPr lang="en-US" baseline="0" dirty="0" smtClean="0"/>
              <a:t> as a sequence of single images – in fact this is how this sequence is available.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smtClean="0"/>
              <a:t>Or try to figure out how to load a video.</a:t>
            </a:r>
            <a:endParaRPr lang="en-US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 Python you can use the </a:t>
            </a:r>
            <a:r>
              <a:rPr lang="en-US" dirty="0" err="1" smtClean="0"/>
              <a:t>scipy.interpolate</a:t>
            </a:r>
            <a:r>
              <a:rPr lang="en-US" dirty="0" smtClean="0"/>
              <a:t> package to do the </a:t>
            </a:r>
            <a:r>
              <a:rPr lang="en-US" dirty="0" err="1" smtClean="0"/>
              <a:t>resampling</a:t>
            </a:r>
            <a:r>
              <a:rPr lang="en-US" dirty="0" smtClean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26</a:t>
            </a:fld>
            <a:endParaRPr lang="da-DK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Additional material:</a:t>
            </a:r>
            <a:r>
              <a:rPr lang="en-US" baseline="0" dirty="0" smtClean="0"/>
              <a:t> I recommend this paper – it’s a classic and many filtering methods are based on this.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29</a:t>
            </a:fld>
            <a:endParaRPr lang="da-DK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Object: The head of Richard Feynman.</a:t>
            </a:r>
          </a:p>
          <a:p>
            <a:endParaRPr lang="en-US" dirty="0" smtClean="0"/>
          </a:p>
          <a:p>
            <a:r>
              <a:rPr lang="en-US" dirty="0" smtClean="0"/>
              <a:t>Actually the output of two different trackers (red and green circles)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4</a:t>
            </a:fld>
            <a:endParaRPr lang="da-DK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DoF</a:t>
            </a:r>
            <a:r>
              <a:rPr lang="en-US" dirty="0" smtClean="0"/>
              <a:t>: Non-rigid</a:t>
            </a:r>
            <a:r>
              <a:rPr lang="en-US" baseline="0" dirty="0" smtClean="0"/>
              <a:t> objects like clothing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5</a:t>
            </a:fld>
            <a:endParaRPr lang="da-DK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will look at a specific feature</a:t>
            </a:r>
            <a:r>
              <a:rPr lang="en-US" baseline="0" dirty="0" smtClean="0"/>
              <a:t> matching algorithm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7</a:t>
            </a:fld>
            <a:endParaRPr lang="da-DK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Again two different approaches.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8</a:t>
            </a:fld>
            <a:endParaRPr lang="da-DK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10</a:t>
            </a:fld>
            <a:endParaRPr lang="da-DK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Again two different approaches. The differences lie in the filtering technique being used.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Notice how</a:t>
            </a:r>
            <a:r>
              <a:rPr lang="en-US" baseline="0" dirty="0" smtClean="0"/>
              <a:t> stable the green circle is compared to the red both to scene jitter and occlusions (the arms of the girl).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11</a:t>
            </a:fld>
            <a:endParaRPr lang="da-DK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a hard problem!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12</a:t>
            </a:fld>
            <a:endParaRPr lang="da-DK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a-DK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7717FE8-7A79-9441-B885-DAFE9F64A15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042D13F-2D33-D746-B33E-1CB852EE7CFB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66ABE68-969B-554F-BF15-E18EFD610810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5E19C6D-1D33-0D48-8FE2-86E09EECD1BF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2BE9911-578A-2C43-A7CF-1B920F10384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71708D7-0C95-4F49-8676-E92455858B20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7C7A43A-1FB9-8546-B3D9-7A9CAE90F0E8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295A152-6316-B243-8578-FC54078D0A62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3109126-001D-C640-A5EA-46E5DACE06F7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3995048-7DDE-6C42-A3FF-79E365FDB8D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D2EA658-EF1E-114C-9E09-8B5621CAA597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9" name="Picture 75" descr="nat-logo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7620000" y="152400"/>
            <a:ext cx="1866900" cy="1479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63" name="Freeform 139"/>
          <p:cNvSpPr>
            <a:spLocks/>
          </p:cNvSpPr>
          <p:nvPr/>
        </p:nvSpPr>
        <p:spPr bwMode="auto">
          <a:xfrm>
            <a:off x="0" y="1504950"/>
            <a:ext cx="914400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0" y="0"/>
              </a:cxn>
            </a:cxnLst>
            <a:rect l="0" t="0" r="r" b="b"/>
            <a:pathLst>
              <a:path w="5760">
                <a:moveTo>
                  <a:pt x="0" y="0"/>
                </a:moveTo>
                <a:lnTo>
                  <a:pt x="5760" y="0"/>
                </a:lnTo>
                <a:lnTo>
                  <a:pt x="0" y="0"/>
                </a:lnTo>
                <a:close/>
              </a:path>
            </a:pathLst>
          </a:custGeom>
          <a:solidFill>
            <a:srgbClr val="335E36"/>
          </a:solidFill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4" name="Freeform 200"/>
          <p:cNvSpPr>
            <a:spLocks/>
          </p:cNvSpPr>
          <p:nvPr/>
        </p:nvSpPr>
        <p:spPr bwMode="auto">
          <a:xfrm>
            <a:off x="0" y="1504950"/>
            <a:ext cx="914400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5760" y="0"/>
              </a:cxn>
              <a:cxn ang="0">
                <a:pos x="576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5760">
                <a:moveTo>
                  <a:pt x="0" y="0"/>
                </a:moveTo>
                <a:lnTo>
                  <a:pt x="0" y="0"/>
                </a:lnTo>
                <a:lnTo>
                  <a:pt x="5760" y="0"/>
                </a:lnTo>
                <a:lnTo>
                  <a:pt x="576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5A3A"/>
          </a:solidFill>
          <a:ln w="17463">
            <a:solidFill>
              <a:srgbClr val="0B5A3A"/>
            </a:solidFill>
            <a:prstDash val="solid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da-DK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da-DK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E8715A2A-EDA6-5A44-B7D8-5B52F52D8336}" type="slidenum">
              <a:rPr lang="da-DK"/>
              <a:pPr/>
              <a:t>‹#›</a:t>
            </a:fld>
            <a:endParaRPr lang="da-DK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0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110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0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8.png"/><Relationship Id="rId1" Type="http://schemas.microsoft.com/office/2007/relationships/media" Target="file://localhost/Users/kimstp/Documents/teaching/Courses/VisionAndImageProcessing/lectures/Kim/movies/Okuma_bpf-c-139f.mpg" TargetMode="External"/><Relationship Id="rId2" Type="http://schemas.openxmlformats.org/officeDocument/2006/relationships/video" Target="file://localhost/Users/kimstp/Documents/teaching/Courses/VisionAndImageProcessing/lectures/Kim/movies/Okuma_bpf-c-139f.mpg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image" Target="../media/image11.emf"/><Relationship Id="rId20" Type="http://schemas.openxmlformats.org/officeDocument/2006/relationships/oleObject" Target="../embeddings/oleObject9.bin"/><Relationship Id="rId21" Type="http://schemas.openxmlformats.org/officeDocument/2006/relationships/image" Target="../media/image17.emf"/><Relationship Id="rId10" Type="http://schemas.openxmlformats.org/officeDocument/2006/relationships/oleObject" Target="../embeddings/oleObject4.bin"/><Relationship Id="rId11" Type="http://schemas.openxmlformats.org/officeDocument/2006/relationships/image" Target="../media/image12.emf"/><Relationship Id="rId12" Type="http://schemas.openxmlformats.org/officeDocument/2006/relationships/oleObject" Target="../embeddings/oleObject5.bin"/><Relationship Id="rId13" Type="http://schemas.openxmlformats.org/officeDocument/2006/relationships/image" Target="../media/image13.emf"/><Relationship Id="rId14" Type="http://schemas.openxmlformats.org/officeDocument/2006/relationships/oleObject" Target="../embeddings/oleObject6.bin"/><Relationship Id="rId15" Type="http://schemas.openxmlformats.org/officeDocument/2006/relationships/image" Target="../media/image14.emf"/><Relationship Id="rId16" Type="http://schemas.openxmlformats.org/officeDocument/2006/relationships/oleObject" Target="../embeddings/oleObject7.bin"/><Relationship Id="rId17" Type="http://schemas.openxmlformats.org/officeDocument/2006/relationships/image" Target="../media/image15.emf"/><Relationship Id="rId18" Type="http://schemas.openxmlformats.org/officeDocument/2006/relationships/oleObject" Target="../embeddings/oleObject8.bin"/><Relationship Id="rId19" Type="http://schemas.openxmlformats.org/officeDocument/2006/relationships/image" Target="../media/image16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1.bin"/><Relationship Id="rId5" Type="http://schemas.openxmlformats.org/officeDocument/2006/relationships/image" Target="../media/image9.emf"/><Relationship Id="rId6" Type="http://schemas.openxmlformats.org/officeDocument/2006/relationships/oleObject" Target="../embeddings/oleObject2.bin"/><Relationship Id="rId7" Type="http://schemas.openxmlformats.org/officeDocument/2006/relationships/image" Target="../media/image10.emf"/><Relationship Id="rId8" Type="http://schemas.openxmlformats.org/officeDocument/2006/relationships/oleObject" Target="../embeddings/oleObject3.bin"/></Relationships>
</file>

<file path=ppt/slides/_rels/slide1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21.emf"/><Relationship Id="rId12" Type="http://schemas.openxmlformats.org/officeDocument/2006/relationships/oleObject" Target="../embeddings/Microsoft_Equation1.bin"/><Relationship Id="rId13" Type="http://schemas.openxmlformats.org/officeDocument/2006/relationships/image" Target="../media/image22.emf"/><Relationship Id="rId14" Type="http://schemas.openxmlformats.org/officeDocument/2006/relationships/oleObject" Target="../embeddings/oleObject14.bin"/><Relationship Id="rId15" Type="http://schemas.openxmlformats.org/officeDocument/2006/relationships/image" Target="../media/image23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10.bin"/><Relationship Id="rId5" Type="http://schemas.openxmlformats.org/officeDocument/2006/relationships/image" Target="../media/image18.emf"/><Relationship Id="rId6" Type="http://schemas.openxmlformats.org/officeDocument/2006/relationships/oleObject" Target="../embeddings/oleObject11.bin"/><Relationship Id="rId7" Type="http://schemas.openxmlformats.org/officeDocument/2006/relationships/image" Target="../media/image19.emf"/><Relationship Id="rId8" Type="http://schemas.openxmlformats.org/officeDocument/2006/relationships/oleObject" Target="../embeddings/oleObject12.bin"/><Relationship Id="rId9" Type="http://schemas.openxmlformats.org/officeDocument/2006/relationships/image" Target="../media/image20.emf"/><Relationship Id="rId10" Type="http://schemas.openxmlformats.org/officeDocument/2006/relationships/oleObject" Target="../embeddings/oleObject13.bin"/></Relationships>
</file>

<file path=ppt/slides/_rels/slide16.xml.rels><?xml version="1.0" encoding="UTF-8" standalone="yes"?>
<Relationships xmlns="http://schemas.openxmlformats.org/package/2006/relationships"><Relationship Id="rId9" Type="http://schemas.openxmlformats.org/officeDocument/2006/relationships/image" Target="../media/image26.emf"/><Relationship Id="rId20" Type="http://schemas.openxmlformats.org/officeDocument/2006/relationships/oleObject" Target="../embeddings/Microsoft_Equation3.bin"/><Relationship Id="rId21" Type="http://schemas.openxmlformats.org/officeDocument/2006/relationships/image" Target="../media/image32.emf"/><Relationship Id="rId10" Type="http://schemas.openxmlformats.org/officeDocument/2006/relationships/oleObject" Target="../embeddings/oleObject17.bin"/><Relationship Id="rId11" Type="http://schemas.openxmlformats.org/officeDocument/2006/relationships/image" Target="../media/image27.emf"/><Relationship Id="rId12" Type="http://schemas.openxmlformats.org/officeDocument/2006/relationships/oleObject" Target="../embeddings/oleObject18.bin"/><Relationship Id="rId13" Type="http://schemas.openxmlformats.org/officeDocument/2006/relationships/image" Target="../media/image28.emf"/><Relationship Id="rId14" Type="http://schemas.openxmlformats.org/officeDocument/2006/relationships/oleObject" Target="../embeddings/oleObject19.bin"/><Relationship Id="rId15" Type="http://schemas.openxmlformats.org/officeDocument/2006/relationships/image" Target="../media/image29.emf"/><Relationship Id="rId16" Type="http://schemas.openxmlformats.org/officeDocument/2006/relationships/oleObject" Target="../embeddings/oleObject20.bin"/><Relationship Id="rId17" Type="http://schemas.openxmlformats.org/officeDocument/2006/relationships/image" Target="../media/image30.emf"/><Relationship Id="rId18" Type="http://schemas.openxmlformats.org/officeDocument/2006/relationships/oleObject" Target="../embeddings/oleObject21.bin"/><Relationship Id="rId19" Type="http://schemas.openxmlformats.org/officeDocument/2006/relationships/image" Target="../media/image31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3.xml"/><Relationship Id="rId4" Type="http://schemas.openxmlformats.org/officeDocument/2006/relationships/oleObject" Target="../embeddings/Microsoft_Equation2.bin"/><Relationship Id="rId5" Type="http://schemas.openxmlformats.org/officeDocument/2006/relationships/image" Target="../media/image24.emf"/><Relationship Id="rId6" Type="http://schemas.openxmlformats.org/officeDocument/2006/relationships/oleObject" Target="../embeddings/oleObject15.bin"/><Relationship Id="rId7" Type="http://schemas.openxmlformats.org/officeDocument/2006/relationships/image" Target="../media/image25.emf"/><Relationship Id="rId8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oleObject" Target="../embeddings/oleObject22.bin"/><Relationship Id="rId5" Type="http://schemas.openxmlformats.org/officeDocument/2006/relationships/image" Target="../media/image33.emf"/><Relationship Id="rId6" Type="http://schemas.openxmlformats.org/officeDocument/2006/relationships/oleObject" Target="../embeddings/oleObject23.bin"/><Relationship Id="rId7" Type="http://schemas.openxmlformats.org/officeDocument/2006/relationships/image" Target="../media/image34.emf"/><Relationship Id="rId8" Type="http://schemas.openxmlformats.org/officeDocument/2006/relationships/oleObject" Target="../embeddings/oleObject24.bin"/><Relationship Id="rId9" Type="http://schemas.openxmlformats.org/officeDocument/2006/relationships/image" Target="../media/image35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tiff"/><Relationship Id="rId4" Type="http://schemas.openxmlformats.org/officeDocument/2006/relationships/image" Target="../media/image37.tiff"/><Relationship Id="rId5" Type="http://schemas.openxmlformats.org/officeDocument/2006/relationships/image" Target="../media/image3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oleObject" Target="../embeddings/oleObject25.bin"/><Relationship Id="rId5" Type="http://schemas.openxmlformats.org/officeDocument/2006/relationships/image" Target="../media/image39.emf"/><Relationship Id="rId6" Type="http://schemas.openxmlformats.org/officeDocument/2006/relationships/oleObject" Target="../embeddings/Microsoft_Equation4.bin"/><Relationship Id="rId7" Type="http://schemas.openxmlformats.org/officeDocument/2006/relationships/image" Target="../media/image40.emf"/><Relationship Id="rId8" Type="http://schemas.openxmlformats.org/officeDocument/2006/relationships/oleObject" Target="../embeddings/oleObject26.bin"/><Relationship Id="rId9" Type="http://schemas.openxmlformats.org/officeDocument/2006/relationships/image" Target="../media/image41.emf"/><Relationship Id="rId10" Type="http://schemas.openxmlformats.org/officeDocument/2006/relationships/oleObject" Target="../embeddings/oleObject27.bin"/><Relationship Id="rId11" Type="http://schemas.openxmlformats.org/officeDocument/2006/relationships/image" Target="../media/image42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6.emf"/><Relationship Id="rId12" Type="http://schemas.openxmlformats.org/officeDocument/2006/relationships/oleObject" Target="../embeddings/oleObject32.bin"/><Relationship Id="rId13" Type="http://schemas.openxmlformats.org/officeDocument/2006/relationships/image" Target="../media/image47.emf"/><Relationship Id="rId14" Type="http://schemas.openxmlformats.org/officeDocument/2006/relationships/oleObject" Target="../embeddings/oleObject33.bin"/><Relationship Id="rId15" Type="http://schemas.openxmlformats.org/officeDocument/2006/relationships/image" Target="../media/image48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7.xml"/><Relationship Id="rId4" Type="http://schemas.openxmlformats.org/officeDocument/2006/relationships/oleObject" Target="../embeddings/oleObject28.bin"/><Relationship Id="rId5" Type="http://schemas.openxmlformats.org/officeDocument/2006/relationships/image" Target="../media/image43.emf"/><Relationship Id="rId6" Type="http://schemas.openxmlformats.org/officeDocument/2006/relationships/oleObject" Target="../embeddings/oleObject29.bin"/><Relationship Id="rId7" Type="http://schemas.openxmlformats.org/officeDocument/2006/relationships/image" Target="../media/image44.emf"/><Relationship Id="rId8" Type="http://schemas.openxmlformats.org/officeDocument/2006/relationships/oleObject" Target="../embeddings/oleObject30.bin"/><Relationship Id="rId9" Type="http://schemas.openxmlformats.org/officeDocument/2006/relationships/image" Target="../media/image45.emf"/><Relationship Id="rId10" Type="http://schemas.openxmlformats.org/officeDocument/2006/relationships/oleObject" Target="../embeddings/oleObject31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4" Type="http://schemas.openxmlformats.org/officeDocument/2006/relationships/oleObject" Target="../embeddings/oleObject34.bin"/><Relationship Id="rId5" Type="http://schemas.openxmlformats.org/officeDocument/2006/relationships/image" Target="../media/image49.emf"/><Relationship Id="rId6" Type="http://schemas.openxmlformats.org/officeDocument/2006/relationships/oleObject" Target="../embeddings/oleObject35.bin"/><Relationship Id="rId7" Type="http://schemas.openxmlformats.org/officeDocument/2006/relationships/image" Target="../media/image50.emf"/><Relationship Id="rId8" Type="http://schemas.openxmlformats.org/officeDocument/2006/relationships/oleObject" Target="../embeddings/oleObject36.bin"/><Relationship Id="rId9" Type="http://schemas.openxmlformats.org/officeDocument/2006/relationships/image" Target="../media/image51.emf"/><Relationship Id="rId10" Type="http://schemas.openxmlformats.org/officeDocument/2006/relationships/oleObject" Target="../embeddings/oleObject37.bin"/><Relationship Id="rId11" Type="http://schemas.openxmlformats.org/officeDocument/2006/relationships/image" Target="../media/image52.emf"/><Relationship Id="rId1" Type="http://schemas.openxmlformats.org/officeDocument/2006/relationships/vmlDrawing" Target="../drawings/vmlDrawing7.vml"/><Relationship Id="rId2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9.xml"/><Relationship Id="rId5" Type="http://schemas.openxmlformats.org/officeDocument/2006/relationships/image" Target="../media/image53.png"/><Relationship Id="rId1" Type="http://schemas.microsoft.com/office/2007/relationships/media" Target="file://localhost/Users/kimstp/Documents/teaching/Courses/VisionAndImageProcessing/lectures/Kim/movies/gpuklt.avi" TargetMode="External"/><Relationship Id="rId2" Type="http://schemas.openxmlformats.org/officeDocument/2006/relationships/video" Target="file://localhost/Users/kimstp/Documents/teaching/Courses/VisionAndImageProcessing/lectures/Kim/movies/gpuklt.avi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oleObject" Target="../embeddings/Microsoft_Equation5.bin"/><Relationship Id="rId5" Type="http://schemas.openxmlformats.org/officeDocument/2006/relationships/image" Target="../media/image54.emf"/><Relationship Id="rId6" Type="http://schemas.openxmlformats.org/officeDocument/2006/relationships/oleObject" Target="../embeddings/oleObject38.bin"/><Relationship Id="rId7" Type="http://schemas.openxmlformats.org/officeDocument/2006/relationships/image" Target="../media/image55.emf"/><Relationship Id="rId8" Type="http://schemas.openxmlformats.org/officeDocument/2006/relationships/oleObject" Target="../embeddings/Microsoft_Equation6.bin"/><Relationship Id="rId9" Type="http://schemas.openxmlformats.org/officeDocument/2006/relationships/image" Target="../media/image56.emf"/><Relationship Id="rId1" Type="http://schemas.openxmlformats.org/officeDocument/2006/relationships/vmlDrawing" Target="../drawings/vmlDrawing8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3.png"/><Relationship Id="rId1" Type="http://schemas.microsoft.com/office/2007/relationships/media" Target="file://localhost/Users/kimstp/Documents/teaching/Courses/VisionAndImageProcessing/lectures/Kim/movies/gpuklt.avi" TargetMode="External"/><Relationship Id="rId2" Type="http://schemas.openxmlformats.org/officeDocument/2006/relationships/video" Target="file://localhost/Users/kimstp/Documents/teaching/Courses/VisionAndImageProcessing/lectures/Kim/movies/gpuklt.avi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2.xml"/><Relationship Id="rId5" Type="http://schemas.openxmlformats.org/officeDocument/2006/relationships/image" Target="../media/image57.png"/><Relationship Id="rId1" Type="http://schemas.microsoft.com/office/2007/relationships/media" Target="file://localhost/Users/kimstp/Documents/teaching/Courses/VisionAndImageProcessing/lectures/Kim/movies/DudekFaceSeq.mp4" TargetMode="External"/><Relationship Id="rId2" Type="http://schemas.openxmlformats.org/officeDocument/2006/relationships/video" Target="file://localhost/Users/kimstp/Documents/teaching/Courses/VisionAndImageProcessing/lectures/Kim/movies/DudekFaceSeq.mp4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2.png"/><Relationship Id="rId1" Type="http://schemas.microsoft.com/office/2007/relationships/media" Target="file://localhost/Users/kimstp/Documents/teaching/Courses/VisionAndImageProcessing/lectures/Kim/movies/feynman.mp4" TargetMode="External"/><Relationship Id="rId2" Type="http://schemas.openxmlformats.org/officeDocument/2006/relationships/video" Target="file://localhost/Users/kimstp/Documents/teaching/Courses/VisionAndImageProcessing/lectures/Kim/movies/feynman.mp4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3.png"/><Relationship Id="rId1" Type="http://schemas.microsoft.com/office/2007/relationships/media" Target="file://localhost/Users/kimstp/Documents/teaching/Courses/VisionAndImageProcessing/lectures/Kim/movies/rafting.mp4" TargetMode="External"/><Relationship Id="rId2" Type="http://schemas.openxmlformats.org/officeDocument/2006/relationships/video" Target="file://localhost/Users/kimstp/Documents/teaching/Courses/VisionAndImageProcessing/lectures/Kim/movies/rafting.mp4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file://localhost/Users/kimstp/Documents/teaching/Courses/VisionAndImageProcessing/lectures/Kim/movies/condensation_leafmv.mpg" TargetMode="External"/><Relationship Id="rId4" Type="http://schemas.openxmlformats.org/officeDocument/2006/relationships/video" Target="file://localhost/Users/kimstp/Documents/teaching/Courses/VisionAndImageProcessing/lectures/Kim/movies/condensation_leafmv.mpg" TargetMode="External"/><Relationship Id="rId5" Type="http://schemas.microsoft.com/office/2007/relationships/media" Target="file://localhost/Users/kimstp/Documents/teaching/Courses/VisionAndImageProcessing/lectures/Kim/movies/condensation_dancemv.mpg" TargetMode="External"/><Relationship Id="rId6" Type="http://schemas.openxmlformats.org/officeDocument/2006/relationships/video" Target="file://localhost/Users/kimstp/Documents/teaching/Courses/VisionAndImageProcessing/lectures/Kim/movies/condensation_dancemv.mpg" TargetMode="External"/><Relationship Id="rId7" Type="http://schemas.openxmlformats.org/officeDocument/2006/relationships/slideLayout" Target="../slideLayouts/slideLayout2.xml"/><Relationship Id="rId8" Type="http://schemas.openxmlformats.org/officeDocument/2006/relationships/image" Target="../media/image4.png"/><Relationship Id="rId9" Type="http://schemas.openxmlformats.org/officeDocument/2006/relationships/image" Target="../media/image5.png"/><Relationship Id="rId10" Type="http://schemas.openxmlformats.org/officeDocument/2006/relationships/image" Target="../media/image6.png"/><Relationship Id="rId1" Type="http://schemas.microsoft.com/office/2007/relationships/media" Target="file://localhost/Users/kimstp/Documents/teaching/Courses/VisionAndImageProcessing/lectures/Kim/movies/condensation_hand.mpg" TargetMode="External"/><Relationship Id="rId2" Type="http://schemas.openxmlformats.org/officeDocument/2006/relationships/video" Target="file://localhost/Users/kimstp/Documents/teaching/Courses/VisionAndImageProcessing/lectures/Kim/movies/condensation_hand.mp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2800" dirty="0" smtClean="0"/>
              <a:t>Visual Tracking I:</a:t>
            </a:r>
            <a:br>
              <a:rPr lang="en-US" sz="2800" dirty="0" smtClean="0"/>
            </a:br>
            <a:r>
              <a:rPr lang="en-US" dirty="0" smtClean="0"/>
              <a:t>Monocular 2D point tracking</a:t>
            </a:r>
            <a:endParaRPr lang="da-DK" sz="2800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sz="1800" dirty="0"/>
              <a:t>Kim Steenstrup </a:t>
            </a:r>
            <a:r>
              <a:rPr lang="da-DK" sz="1800" dirty="0" smtClean="0"/>
              <a:t>Pedersen</a:t>
            </a:r>
            <a:endParaRPr lang="da-DK" sz="1800" dirty="0"/>
          </a:p>
        </p:txBody>
      </p:sp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611188" y="476250"/>
            <a:ext cx="6769100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>
                <a:solidFill>
                  <a:schemeClr val="tx2"/>
                </a:solidFill>
              </a:rPr>
              <a:t>D E P A R T M E N T  O F  C O M P U T E R  S C I E N C E</a:t>
            </a:r>
            <a:br>
              <a:rPr lang="en-US" sz="1600">
                <a:solidFill>
                  <a:schemeClr val="tx2"/>
                </a:solidFill>
              </a:rPr>
            </a:br>
            <a:r>
              <a:rPr lang="en-US" sz="1600">
                <a:solidFill>
                  <a:schemeClr val="tx2"/>
                </a:solidFill>
              </a:rPr>
              <a:t>U N I V E R S I T Y   O F   C O P E N H A G E N</a:t>
            </a:r>
            <a:br>
              <a:rPr lang="en-US" sz="1600">
                <a:solidFill>
                  <a:schemeClr val="tx2"/>
                </a:solidFill>
              </a:rPr>
            </a:br>
            <a:endParaRPr lang="da-DK" sz="160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Common steps in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Target representation and localization:</a:t>
            </a:r>
          </a:p>
          <a:p>
            <a:pPr lvl="1"/>
            <a:r>
              <a:rPr lang="en-US" dirty="0" smtClean="0"/>
              <a:t>Choose an appropriate representation for the target (e.g. position and scale, 2D/3D wireframe model, …)</a:t>
            </a:r>
          </a:p>
          <a:p>
            <a:pPr lvl="1"/>
            <a:r>
              <a:rPr lang="en-US" dirty="0" smtClean="0"/>
              <a:t>Localization: Estimate the parameters in the target representation.</a:t>
            </a:r>
          </a:p>
          <a:p>
            <a:r>
              <a:rPr lang="en-US" dirty="0" smtClean="0"/>
              <a:t>Filtering:</a:t>
            </a:r>
          </a:p>
          <a:p>
            <a:pPr lvl="1"/>
            <a:r>
              <a:rPr lang="en-US" dirty="0" smtClean="0"/>
              <a:t>Noise and numerical instabilities introduce drift in the tracker.</a:t>
            </a:r>
          </a:p>
          <a:p>
            <a:pPr lvl="1"/>
            <a:r>
              <a:rPr lang="en-US" dirty="0" smtClean="0"/>
              <a:t>This can be handled by introducing temporal filtering, such as Bayesian stochastic filtering.</a:t>
            </a:r>
          </a:p>
          <a:p>
            <a:r>
              <a:rPr lang="en-US" dirty="0" smtClean="0"/>
              <a:t>Data association:</a:t>
            </a:r>
          </a:p>
          <a:p>
            <a:pPr lvl="1"/>
            <a:r>
              <a:rPr lang="en-US" dirty="0" smtClean="0"/>
              <a:t>How do we make sure that we are tracking the same object in all frames.</a:t>
            </a:r>
          </a:p>
          <a:p>
            <a:pPr lvl="1"/>
            <a:r>
              <a:rPr lang="en-US" dirty="0" smtClean="0"/>
              <a:t>Especially important for multi-target tracking.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filtering problem</a:t>
            </a:r>
            <a:br>
              <a:rPr lang="en-US" dirty="0" smtClean="0"/>
            </a:br>
            <a:r>
              <a:rPr lang="en-US" dirty="0" smtClean="0"/>
              <a:t>Two different filtering techniques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657600" y="6248400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Results from </a:t>
            </a:r>
            <a:r>
              <a:rPr lang="en-US" sz="1600" dirty="0" err="1" smtClean="0"/>
              <a:t>Hauberg-Lauze-Pedersen</a:t>
            </a:r>
            <a:r>
              <a:rPr lang="en-US" sz="1600" dirty="0" smtClean="0"/>
              <a:t>, JMIV 2012</a:t>
            </a:r>
            <a:endParaRPr lang="en-US" sz="1600" dirty="0"/>
          </a:p>
        </p:txBody>
      </p:sp>
      <p:pic>
        <p:nvPicPr>
          <p:cNvPr id="6" name="10851_2012_372_MOESM3_ESM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1892300"/>
            <a:ext cx="8229600" cy="3943350"/>
          </a:xfr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6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association is a hard problem:</a:t>
            </a:r>
            <a:br>
              <a:rPr lang="en-US" dirty="0" smtClean="0"/>
            </a:br>
            <a:r>
              <a:rPr lang="en-US" dirty="0" smtClean="0"/>
              <a:t>Keeping track of the player IDs</a:t>
            </a:r>
            <a:endParaRPr lang="en-US" dirty="0"/>
          </a:p>
        </p:txBody>
      </p:sp>
      <p:pic>
        <p:nvPicPr>
          <p:cNvPr id="4" name="Okuma_bpf-c-139f.mpg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0000" y="2339181"/>
            <a:ext cx="4064000" cy="3048000"/>
          </a:xfrm>
        </p:spPr>
      </p:pic>
      <p:sp>
        <p:nvSpPr>
          <p:cNvPr id="5" name="TextBox 4"/>
          <p:cNvSpPr txBox="1"/>
          <p:nvPr/>
        </p:nvSpPr>
        <p:spPr>
          <a:xfrm>
            <a:off x="3657600" y="6248400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Okuma et al., “Boosted Particle Filter.” ECCV ‘04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Tracking by matching features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Kanade-Lucas-Tomasi</a:t>
            </a:r>
            <a:r>
              <a:rPr lang="en-US" dirty="0" smtClean="0"/>
              <a:t> (KLT) tracker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Idea: </a:t>
            </a:r>
          </a:p>
          <a:p>
            <a:pPr lvl="1"/>
            <a:r>
              <a:rPr lang="en-US" dirty="0" smtClean="0"/>
              <a:t>Track features between frames essentially using the Lucas-</a:t>
            </a:r>
            <a:r>
              <a:rPr lang="en-US" dirty="0" err="1" smtClean="0"/>
              <a:t>Kanade</a:t>
            </a:r>
            <a:r>
              <a:rPr lang="en-US" dirty="0" smtClean="0"/>
              <a:t> optic flow algorithm.</a:t>
            </a:r>
          </a:p>
          <a:p>
            <a:pPr lvl="1"/>
            <a:r>
              <a:rPr lang="en-US" dirty="0" smtClean="0"/>
              <a:t>Only select good features to track and drop features when they become unstable.</a:t>
            </a:r>
          </a:p>
          <a:p>
            <a:r>
              <a:rPr lang="en-US" dirty="0" smtClean="0"/>
              <a:t>Video sequence:</a:t>
            </a:r>
          </a:p>
          <a:p>
            <a:r>
              <a:rPr lang="en-US" dirty="0" smtClean="0"/>
              <a:t>Local image model:</a:t>
            </a:r>
            <a:br>
              <a:rPr lang="en-US" dirty="0" smtClean="0"/>
            </a:br>
            <a:r>
              <a:rPr lang="en-US" dirty="0" smtClean="0"/>
              <a:t>where                                            is the image at         ,</a:t>
            </a:r>
            <a:br>
              <a:rPr lang="en-US" dirty="0" smtClean="0"/>
            </a:br>
            <a:r>
              <a:rPr lang="en-US" dirty="0" smtClean="0"/>
              <a:t>                        is the image at time    ,</a:t>
            </a:r>
            <a:br>
              <a:rPr lang="en-US" dirty="0" smtClean="0"/>
            </a:br>
            <a:r>
              <a:rPr lang="en-US" dirty="0" smtClean="0"/>
              <a:t>the displacement               , and         represent noise.</a:t>
            </a:r>
          </a:p>
          <a:p>
            <a:r>
              <a:rPr lang="en-US" dirty="0" smtClean="0"/>
              <a:t>We want to find displacement </a:t>
            </a:r>
            <a:r>
              <a:rPr lang="en-US" b="1" dirty="0" smtClean="0"/>
              <a:t>d </a:t>
            </a:r>
            <a:r>
              <a:rPr lang="en-US" dirty="0" smtClean="0"/>
              <a:t>that minimize the residue (matching error) on a patch window </a:t>
            </a:r>
            <a:r>
              <a:rPr lang="en-US" i="1" dirty="0" smtClean="0"/>
              <a:t>W</a:t>
            </a:r>
            <a:r>
              <a:rPr lang="en-US" dirty="0" smtClean="0"/>
              <a:t>:</a:t>
            </a:r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/>
        </p:nvGraphicFramePr>
        <p:xfrm>
          <a:off x="3276600" y="3498851"/>
          <a:ext cx="1066800" cy="3467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68" name="Equation" r:id="rId4" imgW="508000" imgH="165100" progId="Equation.3">
                  <p:embed/>
                </p:oleObj>
              </mc:Choice>
              <mc:Fallback>
                <p:oleObj name="Equation" r:id="rId4" imgW="508000" imgH="1651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6600" y="3498851"/>
                        <a:ext cx="1066800" cy="34671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1" name="Object 3"/>
          <p:cNvGraphicFramePr>
            <a:graphicFrameLocks noChangeAspect="1"/>
          </p:cNvGraphicFramePr>
          <p:nvPr/>
        </p:nvGraphicFramePr>
        <p:xfrm>
          <a:off x="3600450" y="3948112"/>
          <a:ext cx="2800350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69" name="Equation" r:id="rId6" imgW="1333500" imgH="152400" progId="Equation.3">
                  <p:embed/>
                </p:oleObj>
              </mc:Choice>
              <mc:Fallback>
                <p:oleObj name="Equation" r:id="rId6" imgW="1333500" imgH="1524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00450" y="3948112"/>
                        <a:ext cx="2800350" cy="319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2" name="Object 4"/>
          <p:cNvGraphicFramePr>
            <a:graphicFrameLocks noChangeAspect="1"/>
          </p:cNvGraphicFramePr>
          <p:nvPr/>
        </p:nvGraphicFramePr>
        <p:xfrm>
          <a:off x="1703387" y="4276725"/>
          <a:ext cx="3706813" cy="3984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70" name="Equation" r:id="rId8" imgW="1765300" imgH="190500" progId="Equation.3">
                  <p:embed/>
                </p:oleObj>
              </mc:Choice>
              <mc:Fallback>
                <p:oleObj name="Equation" r:id="rId8" imgW="1765300" imgH="1905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3387" y="4276725"/>
                        <a:ext cx="3706813" cy="3984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3" name="Object 5"/>
          <p:cNvGraphicFramePr>
            <a:graphicFrameLocks noChangeAspect="1"/>
          </p:cNvGraphicFramePr>
          <p:nvPr/>
        </p:nvGraphicFramePr>
        <p:xfrm>
          <a:off x="7539038" y="4319588"/>
          <a:ext cx="614362" cy="2397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71" name="Equation" r:id="rId10" imgW="292100" imgH="114300" progId="Equation.3">
                  <p:embed/>
                </p:oleObj>
              </mc:Choice>
              <mc:Fallback>
                <p:oleObj name="Equation" r:id="rId10" imgW="292100" imgH="1143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539038" y="4319588"/>
                        <a:ext cx="614362" cy="2397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4" name="Object 6"/>
          <p:cNvGraphicFramePr>
            <a:graphicFrameLocks noChangeAspect="1"/>
          </p:cNvGraphicFramePr>
          <p:nvPr/>
        </p:nvGraphicFramePr>
        <p:xfrm>
          <a:off x="914400" y="4635500"/>
          <a:ext cx="1892300" cy="34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72" name="Equation" r:id="rId12" imgW="901700" imgH="165100" progId="Equation.3">
                  <p:embed/>
                </p:oleObj>
              </mc:Choice>
              <mc:Fallback>
                <p:oleObj name="Equation" r:id="rId12" imgW="901700" imgH="1651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4635500"/>
                        <a:ext cx="1892300" cy="344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5" name="Object 7"/>
          <p:cNvGraphicFramePr>
            <a:graphicFrameLocks noChangeAspect="1"/>
          </p:cNvGraphicFramePr>
          <p:nvPr/>
        </p:nvGraphicFramePr>
        <p:xfrm>
          <a:off x="5715000" y="4648200"/>
          <a:ext cx="185737" cy="2397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73" name="Equation" r:id="rId14" imgW="88900" imgH="114300" progId="Equation.3">
                  <p:embed/>
                </p:oleObj>
              </mc:Choice>
              <mc:Fallback>
                <p:oleObj name="Equation" r:id="rId14" imgW="88900" imgH="1143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715000" y="4648200"/>
                        <a:ext cx="185737" cy="2397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6" name="Object 8"/>
          <p:cNvGraphicFramePr>
            <a:graphicFrameLocks noChangeAspect="1"/>
          </p:cNvGraphicFramePr>
          <p:nvPr/>
        </p:nvGraphicFramePr>
        <p:xfrm>
          <a:off x="5149850" y="5029200"/>
          <a:ext cx="641350" cy="319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74" name="Equation" r:id="rId16" imgW="304800" imgH="152400" progId="Equation.3">
                  <p:embed/>
                </p:oleObj>
              </mc:Choice>
              <mc:Fallback>
                <p:oleObj name="Equation" r:id="rId16" imgW="304800" imgH="152400" progId="Equation.3">
                  <p:embed/>
                  <p:pic>
                    <p:nvPicPr>
                      <p:cNvPr id="0" name="Picture 8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149850" y="5029200"/>
                        <a:ext cx="641350" cy="3190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7" name="Object 9"/>
          <p:cNvGraphicFramePr>
            <a:graphicFrameLocks noChangeAspect="1"/>
          </p:cNvGraphicFramePr>
          <p:nvPr/>
        </p:nvGraphicFramePr>
        <p:xfrm>
          <a:off x="933450" y="6129338"/>
          <a:ext cx="4081463" cy="55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75" name="Equation" r:id="rId18" imgW="1943100" imgH="266700" progId="Equation.3">
                  <p:embed/>
                </p:oleObj>
              </mc:Choice>
              <mc:Fallback>
                <p:oleObj name="Equation" r:id="rId18" imgW="1943100" imgH="2667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33450" y="6129338"/>
                        <a:ext cx="4081463" cy="558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7658" name="Object 10"/>
          <p:cNvGraphicFramePr>
            <a:graphicFrameLocks noChangeAspect="1"/>
          </p:cNvGraphicFramePr>
          <p:nvPr/>
        </p:nvGraphicFramePr>
        <p:xfrm>
          <a:off x="3276600" y="4905375"/>
          <a:ext cx="1309688" cy="504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76" name="Equation" r:id="rId20" imgW="622300" imgH="241300" progId="Equation.3">
                  <p:embed/>
                </p:oleObj>
              </mc:Choice>
              <mc:Fallback>
                <p:oleObj name="Equation" r:id="rId20" imgW="622300" imgH="241300" progId="Equation.3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276600" y="4905375"/>
                        <a:ext cx="1309688" cy="5048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Solving for the image displacement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Linearization of image by truncated Taylor series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where</a:t>
            </a:r>
          </a:p>
          <a:p>
            <a:endParaRPr lang="en-US" dirty="0" smtClean="0"/>
          </a:p>
          <a:p>
            <a:r>
              <a:rPr lang="en-US" dirty="0" smtClean="0"/>
              <a:t>Plug into residue expression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A closed form solution exist by differentiation </a:t>
            </a:r>
            <a:r>
              <a:rPr lang="en-US" dirty="0" err="1" smtClean="0"/>
              <a:t>wrt</a:t>
            </a:r>
            <a:r>
              <a:rPr lang="en-US" dirty="0" smtClean="0"/>
              <a:t>. 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(continues on next slide)</a:t>
            </a:r>
            <a:endParaRPr lang="en-US" dirty="0"/>
          </a:p>
        </p:txBody>
      </p:sp>
      <p:graphicFrame>
        <p:nvGraphicFramePr>
          <p:cNvPr id="39938" name="Object 2"/>
          <p:cNvGraphicFramePr>
            <a:graphicFrameLocks noChangeAspect="1"/>
          </p:cNvGraphicFramePr>
          <p:nvPr/>
        </p:nvGraphicFramePr>
        <p:xfrm>
          <a:off x="889000" y="2089150"/>
          <a:ext cx="2719388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40" name="Equation" r:id="rId4" imgW="1295400" imgH="203200" progId="Equation.3">
                  <p:embed/>
                </p:oleObj>
              </mc:Choice>
              <mc:Fallback>
                <p:oleObj name="Equation" r:id="rId4" imgW="1295400" imgH="2032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9000" y="2089150"/>
                        <a:ext cx="2719388" cy="425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39" name="Object 3"/>
          <p:cNvGraphicFramePr>
            <a:graphicFrameLocks noChangeAspect="1"/>
          </p:cNvGraphicFramePr>
          <p:nvPr/>
        </p:nvGraphicFramePr>
        <p:xfrm>
          <a:off x="1776412" y="2444750"/>
          <a:ext cx="5919788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41" name="Equation" r:id="rId6" imgW="2819400" imgH="469900" progId="Equation.3">
                  <p:embed/>
                </p:oleObj>
              </mc:Choice>
              <mc:Fallback>
                <p:oleObj name="Equation" r:id="rId6" imgW="2819400" imgH="4699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76412" y="2444750"/>
                        <a:ext cx="5919788" cy="9842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0" name="Object 4"/>
          <p:cNvGraphicFramePr>
            <a:graphicFrameLocks noChangeAspect="1"/>
          </p:cNvGraphicFramePr>
          <p:nvPr/>
        </p:nvGraphicFramePr>
        <p:xfrm>
          <a:off x="944563" y="4089400"/>
          <a:ext cx="4376737" cy="6111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42" name="Equation" r:id="rId8" imgW="2082800" imgH="292100" progId="Equation.3">
                  <p:embed/>
                </p:oleObj>
              </mc:Choice>
              <mc:Fallback>
                <p:oleObj name="Equation" r:id="rId8" imgW="2082800" imgH="2921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44563" y="4089400"/>
                        <a:ext cx="4376737" cy="6111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1" name="Object 5"/>
          <p:cNvGraphicFramePr>
            <a:graphicFrameLocks noChangeAspect="1"/>
          </p:cNvGraphicFramePr>
          <p:nvPr/>
        </p:nvGraphicFramePr>
        <p:xfrm>
          <a:off x="7608887" y="4756150"/>
          <a:ext cx="1306513" cy="425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43" name="Equation" r:id="rId10" imgW="622300" imgH="203200" progId="Equation.3">
                  <p:embed/>
                </p:oleObj>
              </mc:Choice>
              <mc:Fallback>
                <p:oleObj name="Equation" r:id="rId10" imgW="622300" imgH="2032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608887" y="4756150"/>
                        <a:ext cx="1306513" cy="4254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2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1306656"/>
              </p:ext>
            </p:extLst>
          </p:nvPr>
        </p:nvGraphicFramePr>
        <p:xfrm>
          <a:off x="899592" y="5301208"/>
          <a:ext cx="4827588" cy="823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44" name="Equation" r:id="rId12" imgW="2298700" imgH="393700" progId="Equation.3">
                  <p:embed/>
                </p:oleObj>
              </mc:Choice>
              <mc:Fallback>
                <p:oleObj name="Equation" r:id="rId12" imgW="2298700" imgH="3937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99592" y="5301208"/>
                        <a:ext cx="4827588" cy="8239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6934200" y="5257801"/>
            <a:ext cx="2057400" cy="1477328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Use chain rule and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10" name="Object 8"/>
          <p:cNvGraphicFramePr>
            <a:graphicFrameLocks noChangeAspect="1"/>
          </p:cNvGraphicFramePr>
          <p:nvPr/>
        </p:nvGraphicFramePr>
        <p:xfrm>
          <a:off x="7467600" y="5943600"/>
          <a:ext cx="1053923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345" name="Equation" r:id="rId14" imgW="584200" imgH="381000" progId="Equation.3">
                  <p:embed/>
                </p:oleObj>
              </mc:Choice>
              <mc:Fallback>
                <p:oleObj name="Equation" r:id="rId14" imgW="584200" imgH="3810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67600" y="5943600"/>
                        <a:ext cx="1053923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Solving for the image displacement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This is just a system of linear equations</a:t>
            </a:r>
            <a:br>
              <a:rPr lang="en-US" dirty="0" smtClean="0"/>
            </a:br>
            <a:r>
              <a:rPr lang="en-US" dirty="0" smtClean="0"/>
              <a:t>            with solution</a:t>
            </a:r>
          </a:p>
          <a:p>
            <a:r>
              <a:rPr lang="en-US" dirty="0" smtClean="0"/>
              <a:t>         “Harris” matrix aka structure tensor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  <a:p>
            <a:r>
              <a:rPr lang="en-US" dirty="0" smtClean="0"/>
              <a:t>Gradient scaled by the residue</a:t>
            </a:r>
            <a:endParaRPr lang="en-US" dirty="0"/>
          </a:p>
        </p:txBody>
      </p:sp>
      <p:graphicFrame>
        <p:nvGraphicFramePr>
          <p:cNvPr id="39942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8839898"/>
              </p:ext>
            </p:extLst>
          </p:nvPr>
        </p:nvGraphicFramePr>
        <p:xfrm>
          <a:off x="683568" y="1700808"/>
          <a:ext cx="5094288" cy="612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28" name="Equation" r:id="rId4" imgW="2425700" imgH="292100" progId="Equation.3">
                  <p:embed/>
                </p:oleObj>
              </mc:Choice>
              <mc:Fallback>
                <p:oleObj name="Equation" r:id="rId4" imgW="2425700" imgH="2921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3568" y="1700808"/>
                        <a:ext cx="5094288" cy="6127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3" name="Object 7"/>
          <p:cNvGraphicFramePr>
            <a:graphicFrameLocks noChangeAspect="1"/>
          </p:cNvGraphicFramePr>
          <p:nvPr/>
        </p:nvGraphicFramePr>
        <p:xfrm>
          <a:off x="568325" y="2514600"/>
          <a:ext cx="6137275" cy="6651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29" name="Equation" r:id="rId6" imgW="2921000" imgH="317500" progId="Equation.3">
                  <p:embed/>
                </p:oleObj>
              </mc:Choice>
              <mc:Fallback>
                <p:oleObj name="Equation" r:id="rId6" imgW="2921000" imgH="3175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8325" y="2514600"/>
                        <a:ext cx="6137275" cy="6651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7010400" y="1556792"/>
            <a:ext cx="2057400" cy="1200329"/>
          </a:xfrm>
          <a:prstGeom prst="rect">
            <a:avLst/>
          </a:prstGeom>
          <a:noFill/>
          <a:ln w="19050" cmpd="sng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Use that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graphicFrame>
        <p:nvGraphicFramePr>
          <p:cNvPr id="39945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4883843"/>
              </p:ext>
            </p:extLst>
          </p:nvPr>
        </p:nvGraphicFramePr>
        <p:xfrm>
          <a:off x="7062788" y="2021817"/>
          <a:ext cx="1852612" cy="449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0" name="Equation" r:id="rId8" imgW="990600" imgH="241300" progId="Equation.3">
                  <p:embed/>
                </p:oleObj>
              </mc:Choice>
              <mc:Fallback>
                <p:oleObj name="Equation" r:id="rId8" imgW="990600" imgH="2413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062788" y="2021817"/>
                        <a:ext cx="1852612" cy="449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6" name="Object 10"/>
          <p:cNvGraphicFramePr>
            <a:graphicFrameLocks noChangeAspect="1"/>
          </p:cNvGraphicFramePr>
          <p:nvPr/>
        </p:nvGraphicFramePr>
        <p:xfrm>
          <a:off x="868363" y="3849687"/>
          <a:ext cx="960437" cy="2651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1" name="Equation" r:id="rId10" imgW="457200" imgH="127000" progId="Equation.3">
                  <p:embed/>
                </p:oleObj>
              </mc:Choice>
              <mc:Fallback>
                <p:oleObj name="Equation" r:id="rId10" imgW="457200" imgH="127000" progId="Equation.3">
                  <p:embed/>
                  <p:pic>
                    <p:nvPicPr>
                      <p:cNvPr id="0" name="Picture 1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8363" y="3849687"/>
                        <a:ext cx="960437" cy="2651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7" name="Object 11"/>
          <p:cNvGraphicFramePr>
            <a:graphicFrameLocks noChangeAspect="1"/>
          </p:cNvGraphicFramePr>
          <p:nvPr/>
        </p:nvGraphicFramePr>
        <p:xfrm>
          <a:off x="3654425" y="3770312"/>
          <a:ext cx="1146175" cy="3444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2" name="Equation" r:id="rId12" imgW="546100" imgH="165100" progId="Equation.3">
                  <p:embed/>
                </p:oleObj>
              </mc:Choice>
              <mc:Fallback>
                <p:oleObj name="Equation" r:id="rId12" imgW="546100" imgH="165100" progId="Equation.3">
                  <p:embed/>
                  <p:pic>
                    <p:nvPicPr>
                      <p:cNvPr id="0" name="Picture 1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54425" y="3770312"/>
                        <a:ext cx="1146175" cy="34448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8" name="Object 12"/>
          <p:cNvGraphicFramePr>
            <a:graphicFrameLocks noChangeAspect="1"/>
          </p:cNvGraphicFramePr>
          <p:nvPr/>
        </p:nvGraphicFramePr>
        <p:xfrm>
          <a:off x="685800" y="4446587"/>
          <a:ext cx="7366000" cy="10398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3" name="Equation" r:id="rId14" imgW="3505200" imgH="495300" progId="Equation.3">
                  <p:embed/>
                </p:oleObj>
              </mc:Choice>
              <mc:Fallback>
                <p:oleObj name="Equation" r:id="rId14" imgW="3505200" imgH="495300" progId="Equation.3">
                  <p:embed/>
                  <p:pic>
                    <p:nvPicPr>
                      <p:cNvPr id="0" name="Picture 1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4446587"/>
                        <a:ext cx="7366000" cy="10398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49" name="Object 13"/>
          <p:cNvGraphicFramePr>
            <a:graphicFrameLocks noChangeAspect="1"/>
          </p:cNvGraphicFramePr>
          <p:nvPr/>
        </p:nvGraphicFramePr>
        <p:xfrm>
          <a:off x="685800" y="5797550"/>
          <a:ext cx="7551738" cy="984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4" name="Equation" r:id="rId16" imgW="3594100" imgH="469900" progId="Equation.3">
                  <p:embed/>
                </p:oleObj>
              </mc:Choice>
              <mc:Fallback>
                <p:oleObj name="Equation" r:id="rId16" imgW="3594100" imgH="469900" progId="Equation.3">
                  <p:embed/>
                  <p:pic>
                    <p:nvPicPr>
                      <p:cNvPr id="0" name="Picture 1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5797550"/>
                        <a:ext cx="7551738" cy="9842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9950" name="Object 14"/>
          <p:cNvGraphicFramePr>
            <a:graphicFrameLocks noChangeAspect="1"/>
          </p:cNvGraphicFramePr>
          <p:nvPr/>
        </p:nvGraphicFramePr>
        <p:xfrm>
          <a:off x="838200" y="4267200"/>
          <a:ext cx="692150" cy="2651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335" name="Equation" r:id="rId18" imgW="330200" imgH="127000" progId="Equation.3">
                  <p:embed/>
                </p:oleObj>
              </mc:Choice>
              <mc:Fallback>
                <p:oleObj name="Equation" r:id="rId18" imgW="330200" imgH="127000" progId="Equation.3">
                  <p:embed/>
                  <p:pic>
                    <p:nvPicPr>
                      <p:cNvPr id="0" name="Picture 1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4267200"/>
                        <a:ext cx="692150" cy="2651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4" name="Group 3"/>
          <p:cNvGrpSpPr/>
          <p:nvPr/>
        </p:nvGrpSpPr>
        <p:grpSpPr>
          <a:xfrm>
            <a:off x="7006931" y="3020759"/>
            <a:ext cx="2057400" cy="1203454"/>
            <a:chOff x="7006931" y="3020759"/>
            <a:chExt cx="2057400" cy="1203454"/>
          </a:xfrm>
        </p:grpSpPr>
        <p:graphicFrame>
          <p:nvGraphicFramePr>
            <p:cNvPr id="13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23799186"/>
                </p:ext>
              </p:extLst>
            </p:nvPr>
          </p:nvGraphicFramePr>
          <p:xfrm>
            <a:off x="7164288" y="3212976"/>
            <a:ext cx="1839913" cy="10112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336" name="Equation" r:id="rId20" imgW="876300" imgH="482600" progId="Equation.3">
                    <p:embed/>
                  </p:oleObj>
                </mc:Choice>
                <mc:Fallback>
                  <p:oleObj name="Equation" r:id="rId20" imgW="876300" imgH="482600" progId="Equation.3">
                    <p:embed/>
                    <p:pic>
                      <p:nvPicPr>
                        <p:cNvPr id="0" name="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21"/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7164288" y="3212976"/>
                          <a:ext cx="1839913" cy="1011237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4" name="TextBox 13"/>
            <p:cNvSpPr txBox="1"/>
            <p:nvPr/>
          </p:nvSpPr>
          <p:spPr>
            <a:xfrm>
              <a:off x="7006931" y="3020759"/>
              <a:ext cx="2057400" cy="1200329"/>
            </a:xfrm>
            <a:prstGeom prst="rect">
              <a:avLst/>
            </a:prstGeom>
            <a:noFill/>
            <a:ln w="19050" cmpd="sng"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Recall</a:t>
              </a:r>
              <a:endParaRPr lang="en-US" dirty="0" smtClean="0"/>
            </a:p>
            <a:p>
              <a:endParaRPr lang="en-US" dirty="0" smtClean="0"/>
            </a:p>
            <a:p>
              <a:endParaRPr lang="en-US" dirty="0" smtClean="0"/>
            </a:p>
            <a:p>
              <a:endParaRPr lang="en-US" dirty="0"/>
            </a:p>
          </p:txBody>
        </p: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Select features for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600"/>
              </a:spcAft>
            </a:pPr>
            <a:r>
              <a:rPr lang="en-US" dirty="0" smtClean="0"/>
              <a:t>Choose a fixed patch size</a:t>
            </a:r>
          </a:p>
          <a:p>
            <a:pPr>
              <a:spcAft>
                <a:spcPts val="0"/>
              </a:spcAft>
            </a:pPr>
            <a:r>
              <a:rPr lang="en-US" dirty="0" smtClean="0"/>
              <a:t>We want to only keep patches which provide good displacement estimates – check </a:t>
            </a:r>
            <a:r>
              <a:rPr lang="en-US" dirty="0" err="1" smtClean="0"/>
              <a:t>eigenvalues</a:t>
            </a:r>
            <a:r>
              <a:rPr lang="en-US" dirty="0" smtClean="0"/>
              <a:t> of </a:t>
            </a:r>
            <a:r>
              <a:rPr lang="en-US" b="1" dirty="0" smtClean="0"/>
              <a:t>G</a:t>
            </a:r>
            <a:r>
              <a:rPr lang="en-US" dirty="0" smtClean="0"/>
              <a:t>: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If both eigenvalue are small – nearly flat patch (</a:t>
            </a:r>
            <a:r>
              <a:rPr lang="en-US" dirty="0" smtClean="0">
                <a:solidFill>
                  <a:srgbClr val="FF0000"/>
                </a:solidFill>
              </a:rPr>
              <a:t>not </a:t>
            </a:r>
            <a:r>
              <a:rPr lang="en-US" dirty="0" smtClean="0">
                <a:solidFill>
                  <a:srgbClr val="FF0000"/>
                </a:solidFill>
              </a:rPr>
              <a:t>good, numerically instable</a:t>
            </a:r>
            <a:r>
              <a:rPr lang="en-US" dirty="0" smtClean="0"/>
              <a:t>)</a:t>
            </a:r>
            <a:endParaRPr lang="en-US" dirty="0" smtClean="0"/>
          </a:p>
          <a:p>
            <a:pPr lvl="1">
              <a:spcAft>
                <a:spcPts val="0"/>
              </a:spcAft>
            </a:pPr>
            <a:r>
              <a:rPr lang="en-US" dirty="0" smtClean="0"/>
              <a:t>If one </a:t>
            </a:r>
            <a:r>
              <a:rPr lang="en-US" dirty="0" err="1" smtClean="0"/>
              <a:t>eigenvalue</a:t>
            </a:r>
            <a:r>
              <a:rPr lang="en-US" dirty="0" smtClean="0"/>
              <a:t> large and one small – edge (</a:t>
            </a:r>
            <a:r>
              <a:rPr lang="en-US" dirty="0" smtClean="0">
                <a:solidFill>
                  <a:srgbClr val="FF0000"/>
                </a:solidFill>
              </a:rPr>
              <a:t>not good</a:t>
            </a:r>
            <a:r>
              <a:rPr lang="en-US" dirty="0" smtClean="0"/>
              <a:t>)</a:t>
            </a:r>
          </a:p>
          <a:p>
            <a:pPr lvl="1">
              <a:spcAft>
                <a:spcPts val="0"/>
              </a:spcAft>
            </a:pPr>
            <a:r>
              <a:rPr lang="en-US" dirty="0" smtClean="0"/>
              <a:t>Both </a:t>
            </a:r>
            <a:r>
              <a:rPr lang="en-US" dirty="0" err="1" smtClean="0"/>
              <a:t>eigenvalues</a:t>
            </a:r>
            <a:r>
              <a:rPr lang="en-US" dirty="0" smtClean="0"/>
              <a:t> sufficiently large – corner or texture (</a:t>
            </a:r>
            <a:r>
              <a:rPr lang="en-US" dirty="0" smtClean="0">
                <a:solidFill>
                  <a:srgbClr val="008000"/>
                </a:solidFill>
              </a:rPr>
              <a:t>good</a:t>
            </a:r>
            <a:r>
              <a:rPr lang="en-US" dirty="0" smtClean="0"/>
              <a:t>)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We keep a patch / feature, if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where          are the eigenvalues of </a:t>
            </a:r>
            <a:r>
              <a:rPr lang="en-US" b="1" dirty="0" smtClean="0"/>
              <a:t>G</a:t>
            </a:r>
            <a:r>
              <a:rPr lang="en-US" dirty="0" smtClean="0"/>
              <a:t>  and    a threshold.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Select non-overlapping patches in image passing the </a:t>
            </a:r>
            <a:r>
              <a:rPr lang="en-US" dirty="0" err="1" smtClean="0"/>
              <a:t>eigenvalue</a:t>
            </a:r>
            <a:r>
              <a:rPr lang="en-US" dirty="0" smtClean="0"/>
              <a:t> test.</a:t>
            </a:r>
          </a:p>
          <a:p>
            <a:pPr>
              <a:spcAft>
                <a:spcPts val="600"/>
              </a:spcAft>
              <a:buNone/>
            </a:pPr>
            <a:endParaRPr lang="en-US" dirty="0"/>
          </a:p>
        </p:txBody>
      </p:sp>
      <p:graphicFrame>
        <p:nvGraphicFramePr>
          <p:cNvPr id="4096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3836633"/>
              </p:ext>
            </p:extLst>
          </p:nvPr>
        </p:nvGraphicFramePr>
        <p:xfrm>
          <a:off x="914400" y="4896197"/>
          <a:ext cx="1946275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00" name="Equation" r:id="rId4" imgW="927100" imgH="241300" progId="Equation.3">
                  <p:embed/>
                </p:oleObj>
              </mc:Choice>
              <mc:Fallback>
                <p:oleObj name="Equation" r:id="rId4" imgW="927100" imgH="2413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4896197"/>
                        <a:ext cx="1946275" cy="503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0963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433357"/>
              </p:ext>
            </p:extLst>
          </p:nvPr>
        </p:nvGraphicFramePr>
        <p:xfrm>
          <a:off x="1752600" y="5505797"/>
          <a:ext cx="693738" cy="371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01" name="Equation" r:id="rId6" imgW="330200" imgH="177800" progId="Equation.3">
                  <p:embed/>
                </p:oleObj>
              </mc:Choice>
              <mc:Fallback>
                <p:oleObj name="Equation" r:id="rId6" imgW="330200" imgH="1778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52600" y="5505797"/>
                        <a:ext cx="693738" cy="3714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5761911"/>
              </p:ext>
            </p:extLst>
          </p:nvPr>
        </p:nvGraphicFramePr>
        <p:xfrm>
          <a:off x="6584156" y="5480397"/>
          <a:ext cx="292100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02" name="Equation" r:id="rId8" imgW="139700" imgH="177800" progId="Equation.3">
                  <p:embed/>
                </p:oleObj>
              </mc:Choice>
              <mc:Fallback>
                <p:oleObj name="Equation" r:id="rId8" imgW="139700" imgH="1778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584156" y="5480397"/>
                        <a:ext cx="292100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Example of feature candidates</a:t>
            </a:r>
            <a:endParaRPr lang="en-US" dirty="0"/>
          </a:p>
        </p:txBody>
      </p:sp>
      <p:pic>
        <p:nvPicPr>
          <p:cNvPr id="4" name="Picture 3" descr="frame1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" y="2438401"/>
            <a:ext cx="2965450" cy="2780878"/>
          </a:xfrm>
          <a:prstGeom prst="rect">
            <a:avLst/>
          </a:prstGeom>
        </p:spPr>
      </p:pic>
      <p:pic>
        <p:nvPicPr>
          <p:cNvPr id="5" name="Picture 4" descr="frame1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24200" y="2438592"/>
            <a:ext cx="2965450" cy="2780494"/>
          </a:xfrm>
          <a:prstGeom prst="rect">
            <a:avLst/>
          </a:prstGeom>
        </p:spPr>
      </p:pic>
      <p:pic>
        <p:nvPicPr>
          <p:cNvPr id="6" name="Picture 5" descr="frame1.tiff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438400"/>
            <a:ext cx="2965449" cy="278087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048000" y="5943600"/>
            <a:ext cx="56388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 smtClean="0"/>
              <a:t>Tomasi</a:t>
            </a:r>
            <a:r>
              <a:rPr lang="en-US" sz="1600" dirty="0" smtClean="0"/>
              <a:t> &amp; </a:t>
            </a:r>
            <a:r>
              <a:rPr lang="en-US" sz="1600" dirty="0" err="1" smtClean="0"/>
              <a:t>Kanade</a:t>
            </a:r>
            <a:r>
              <a:rPr lang="en-US" sz="1600" dirty="0" smtClean="0"/>
              <a:t>, Tech. report CMU ‘91</a:t>
            </a:r>
            <a:endParaRPr lang="en-US" sz="1600" dirty="0"/>
          </a:p>
        </p:txBody>
      </p:sp>
      <p:sp>
        <p:nvSpPr>
          <p:cNvPr id="8" name="TextBox 7"/>
          <p:cNvSpPr txBox="1"/>
          <p:nvPr/>
        </p:nvSpPr>
        <p:spPr>
          <a:xfrm>
            <a:off x="304800" y="1828800"/>
            <a:ext cx="845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Patch size = 15 </a:t>
            </a:r>
            <a:r>
              <a:rPr lang="en-US" sz="2400" dirty="0" err="1" smtClean="0"/>
              <a:t>x</a:t>
            </a:r>
            <a:r>
              <a:rPr lang="en-US" sz="2400" dirty="0" smtClean="0"/>
              <a:t> 15 pixel, </a:t>
            </a:r>
            <a:r>
              <a:rPr lang="en-US" sz="2400" dirty="0" err="1" smtClean="0"/>
              <a:t>eigenvalues</a:t>
            </a:r>
            <a:r>
              <a:rPr lang="en-US" sz="2400" dirty="0" smtClean="0"/>
              <a:t> threshold = 10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KLT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Find new non-overlapping feature patch candidates</a:t>
            </a:r>
          </a:p>
          <a:p>
            <a:pPr lvl="1"/>
            <a:r>
              <a:rPr lang="en-US" dirty="0" smtClean="0"/>
              <a:t>Check feature stability, keep if</a:t>
            </a:r>
          </a:p>
          <a:p>
            <a:pPr lvl="1"/>
            <a:r>
              <a:rPr lang="en-US" dirty="0" smtClean="0"/>
              <a:t>Store intensity patch from detection frame and current position of feature patch.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For each feature patch</a:t>
            </a:r>
          </a:p>
          <a:p>
            <a:pPr marL="857250" lvl="1" indent="-457200"/>
            <a:r>
              <a:rPr lang="en-US" dirty="0" smtClean="0"/>
              <a:t>(Check feature stability, keep if                             </a:t>
            </a:r>
            <a:r>
              <a:rPr lang="en-US" dirty="0" smtClean="0"/>
              <a:t> </a:t>
            </a:r>
            <a:r>
              <a:rPr lang="en-US" dirty="0" smtClean="0"/>
              <a:t>)</a:t>
            </a:r>
          </a:p>
          <a:p>
            <a:pPr marL="857250" lvl="1" indent="-457200"/>
            <a:r>
              <a:rPr lang="en-US" dirty="0" smtClean="0"/>
              <a:t>Estimate displacement by</a:t>
            </a:r>
          </a:p>
          <a:p>
            <a:pPr marL="857250" lvl="1" indent="-457200"/>
            <a:r>
              <a:rPr lang="en-US" dirty="0" smtClean="0"/>
              <a:t>Update feature position: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Loop back to 1. and process next frame.</a:t>
            </a:r>
            <a:endParaRPr lang="en-US" dirty="0"/>
          </a:p>
        </p:txBody>
      </p:sp>
      <p:graphicFrame>
        <p:nvGraphicFramePr>
          <p:cNvPr id="44034" name="Object 2"/>
          <p:cNvGraphicFramePr>
            <a:graphicFrameLocks noChangeAspect="1"/>
          </p:cNvGraphicFramePr>
          <p:nvPr/>
        </p:nvGraphicFramePr>
        <p:xfrm>
          <a:off x="4451350" y="3886200"/>
          <a:ext cx="1492250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26" name="Equation" r:id="rId4" imgW="711200" imgH="203200" progId="Equation.3">
                  <p:embed/>
                </p:oleObj>
              </mc:Choice>
              <mc:Fallback>
                <p:oleObj name="Equation" r:id="rId4" imgW="711200" imgH="2032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51350" y="3886200"/>
                        <a:ext cx="1492250" cy="4238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5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7905214"/>
              </p:ext>
            </p:extLst>
          </p:nvPr>
        </p:nvGraphicFramePr>
        <p:xfrm>
          <a:off x="4948238" y="3458426"/>
          <a:ext cx="2027237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27" name="Equation" r:id="rId6" imgW="965200" imgH="241300" progId="Equation.3">
                  <p:embed/>
                </p:oleObj>
              </mc:Choice>
              <mc:Fallback>
                <p:oleObj name="Equation" r:id="rId6" imgW="965200" imgH="2413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48238" y="3458426"/>
                        <a:ext cx="2027237" cy="503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7" name="Object 5"/>
          <p:cNvGraphicFramePr>
            <a:graphicFrameLocks noChangeAspect="1"/>
          </p:cNvGraphicFramePr>
          <p:nvPr/>
        </p:nvGraphicFramePr>
        <p:xfrm>
          <a:off x="4267200" y="4267200"/>
          <a:ext cx="2185987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28" name="Equation" r:id="rId8" imgW="1041400" imgH="177800" progId="Equation.3">
                  <p:embed/>
                </p:oleObj>
              </mc:Choice>
              <mc:Fallback>
                <p:oleObj name="Equation" r:id="rId8" imgW="1041400" imgH="1778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4267200"/>
                        <a:ext cx="2185987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41" name="Object 9"/>
          <p:cNvGraphicFramePr>
            <a:graphicFrameLocks noChangeAspect="1"/>
          </p:cNvGraphicFramePr>
          <p:nvPr/>
        </p:nvGraphicFramePr>
        <p:xfrm>
          <a:off x="4800600" y="1981200"/>
          <a:ext cx="1946275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229" name="Equation" r:id="rId10" imgW="927100" imgH="241300" progId="Equation.3">
                  <p:embed/>
                </p:oleObj>
              </mc:Choice>
              <mc:Fallback>
                <p:oleObj name="Equation" r:id="rId10" imgW="927100" imgH="241300" progId="Equation.3">
                  <p:embed/>
                  <p:pic>
                    <p:nvPicPr>
                      <p:cNvPr id="0" name="Picture 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1981200"/>
                        <a:ext cx="1946275" cy="5032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monocular visual 2D tracking problem</a:t>
            </a:r>
          </a:p>
          <a:p>
            <a:pPr lvl="1"/>
            <a:r>
              <a:rPr lang="en-US" dirty="0" smtClean="0"/>
              <a:t>Definition of the problem</a:t>
            </a:r>
          </a:p>
          <a:p>
            <a:pPr lvl="1"/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Applications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err="1" smtClean="0"/>
              <a:t>Kanade-Lucas-Tomasi</a:t>
            </a:r>
            <a:r>
              <a:rPr lang="en-US" dirty="0" smtClean="0"/>
              <a:t> (KLT) feature tracker</a:t>
            </a:r>
          </a:p>
          <a:p>
            <a:pPr lvl="1"/>
            <a:r>
              <a:rPr lang="en-US" dirty="0" smtClean="0"/>
              <a:t>The basic algorithm</a:t>
            </a:r>
          </a:p>
          <a:p>
            <a:pPr lvl="1"/>
            <a:r>
              <a:rPr lang="en-US" dirty="0" smtClean="0"/>
              <a:t>Extension: Good features to track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KLT algorithm</a:t>
            </a:r>
            <a:br>
              <a:rPr lang="en-US" dirty="0" smtClean="0"/>
            </a:br>
            <a:r>
              <a:rPr lang="en-US" dirty="0" smtClean="0"/>
              <a:t>Extension: Sub-pixel precision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Find new non-overlapping feature patch candidates</a:t>
            </a:r>
          </a:p>
          <a:p>
            <a:pPr lvl="1"/>
            <a:r>
              <a:rPr lang="en-US" dirty="0" smtClean="0"/>
              <a:t>Check feature stability, keep if</a:t>
            </a:r>
          </a:p>
          <a:p>
            <a:pPr lvl="1"/>
            <a:r>
              <a:rPr lang="en-US" dirty="0" smtClean="0"/>
              <a:t>Store intensity patch from detection frame and current position of feature patch.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For each feature patch</a:t>
            </a:r>
          </a:p>
          <a:p>
            <a:pPr marL="857250" lvl="1" indent="-457200"/>
            <a:r>
              <a:rPr lang="en-US" dirty="0" smtClean="0"/>
              <a:t>(Check feature stability, keep if                              )</a:t>
            </a:r>
          </a:p>
          <a:p>
            <a:pPr marL="857250" lvl="1" indent="-457200"/>
            <a:r>
              <a:rPr lang="en-US" dirty="0" smtClean="0"/>
              <a:t>Iterate until convergence in residue</a:t>
            </a:r>
          </a:p>
          <a:p>
            <a:pPr marL="1257300" lvl="2" indent="-457200"/>
            <a:r>
              <a:rPr lang="en-US" dirty="0" smtClean="0"/>
              <a:t>Estimate displacement by</a:t>
            </a:r>
          </a:p>
          <a:p>
            <a:pPr marL="1257300" lvl="2" indent="-457200"/>
            <a:r>
              <a:rPr lang="en-US" dirty="0" smtClean="0"/>
              <a:t>Resample patch                     with sub-pixel precision by bilinear interpolation.</a:t>
            </a:r>
          </a:p>
          <a:p>
            <a:pPr marL="857250" lvl="1" indent="-457200"/>
            <a:r>
              <a:rPr lang="en-US" dirty="0" smtClean="0"/>
              <a:t>If estimate do not converge – drop feature</a:t>
            </a:r>
          </a:p>
          <a:p>
            <a:pPr marL="857250" lvl="1" indent="-457200"/>
            <a:r>
              <a:rPr lang="en-US" dirty="0" smtClean="0"/>
              <a:t>Update feature position: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Loop back to 1. and process next frame.</a:t>
            </a:r>
            <a:endParaRPr lang="en-US" dirty="0"/>
          </a:p>
        </p:txBody>
      </p:sp>
      <p:graphicFrame>
        <p:nvGraphicFramePr>
          <p:cNvPr id="44034" name="Object 2"/>
          <p:cNvGraphicFramePr>
            <a:graphicFrameLocks noChangeAspect="1"/>
          </p:cNvGraphicFramePr>
          <p:nvPr/>
        </p:nvGraphicFramePr>
        <p:xfrm>
          <a:off x="4802188" y="4275137"/>
          <a:ext cx="1492250" cy="4238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06" name="Equation" r:id="rId4" imgW="711200" imgH="203200" progId="Equation.3">
                  <p:embed/>
                </p:oleObj>
              </mc:Choice>
              <mc:Fallback>
                <p:oleObj name="Equation" r:id="rId4" imgW="711200" imgH="2032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2188" y="4275137"/>
                        <a:ext cx="1492250" cy="4238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5" name="Object 3"/>
          <p:cNvGraphicFramePr>
            <a:graphicFrameLocks noChangeAspect="1"/>
          </p:cNvGraphicFramePr>
          <p:nvPr/>
        </p:nvGraphicFramePr>
        <p:xfrm>
          <a:off x="4987925" y="3429000"/>
          <a:ext cx="1946275" cy="503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07" name="Equation" r:id="rId6" imgW="927100" imgH="241300" progId="Equation.3">
                  <p:embed/>
                </p:oleObj>
              </mc:Choice>
              <mc:Fallback>
                <p:oleObj name="Equation" r:id="rId6" imgW="927100" imgH="2413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987925" y="3429000"/>
                        <a:ext cx="1946275" cy="503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6" name="Object 4"/>
          <p:cNvGraphicFramePr>
            <a:graphicFrameLocks noChangeAspect="1"/>
          </p:cNvGraphicFramePr>
          <p:nvPr/>
        </p:nvGraphicFramePr>
        <p:xfrm>
          <a:off x="3644900" y="4656137"/>
          <a:ext cx="1439863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08" name="Equation" r:id="rId8" imgW="685800" imgH="177800" progId="Equation.3">
                  <p:embed/>
                </p:oleObj>
              </mc:Choice>
              <mc:Fallback>
                <p:oleObj name="Equation" r:id="rId8" imgW="685800" imgH="1778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44900" y="4656137"/>
                        <a:ext cx="1439863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7" name="Object 5"/>
          <p:cNvGraphicFramePr>
            <a:graphicFrameLocks noChangeAspect="1"/>
          </p:cNvGraphicFramePr>
          <p:nvPr/>
        </p:nvGraphicFramePr>
        <p:xfrm>
          <a:off x="4267200" y="5646737"/>
          <a:ext cx="2185987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09" name="Equation" r:id="rId10" imgW="1041400" imgH="177800" progId="Equation.3">
                  <p:embed/>
                </p:oleObj>
              </mc:Choice>
              <mc:Fallback>
                <p:oleObj name="Equation" r:id="rId10" imgW="1041400" imgH="1778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267200" y="5646737"/>
                        <a:ext cx="2185987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38" name="Object 6"/>
          <p:cNvGraphicFramePr>
            <a:graphicFrameLocks noChangeAspect="1"/>
          </p:cNvGraphicFramePr>
          <p:nvPr/>
        </p:nvGraphicFramePr>
        <p:xfrm>
          <a:off x="5410200" y="3810000"/>
          <a:ext cx="3352799" cy="459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10" name="Equation" r:id="rId12" imgW="1943100" imgH="266700" progId="Equation.3">
                  <p:embed/>
                </p:oleObj>
              </mc:Choice>
              <mc:Fallback>
                <p:oleObj name="Equation" r:id="rId12" imgW="1943100" imgH="2667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410200" y="3810000"/>
                        <a:ext cx="3352799" cy="4590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4041" name="Object 9"/>
          <p:cNvGraphicFramePr>
            <a:graphicFrameLocks noChangeAspect="1"/>
          </p:cNvGraphicFramePr>
          <p:nvPr/>
        </p:nvGraphicFramePr>
        <p:xfrm>
          <a:off x="4800600" y="1981200"/>
          <a:ext cx="1946275" cy="5032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8111" name="Equation" r:id="rId14" imgW="927100" imgH="241300" progId="Equation.3">
                  <p:embed/>
                </p:oleObj>
              </mc:Choice>
              <mc:Fallback>
                <p:oleObj name="Equation" r:id="rId14" imgW="927100" imgH="241300" progId="Equation.3">
                  <p:embed/>
                  <p:pic>
                    <p:nvPicPr>
                      <p:cNvPr id="0" name="Picture 7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800600" y="1981200"/>
                        <a:ext cx="1946275" cy="5032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 smtClean="0"/>
              <a:t>Aside: </a:t>
            </a:r>
            <a:r>
              <a:rPr lang="en-US" sz="2000" dirty="0" err="1" smtClean="0"/>
              <a:t>Resampling</a:t>
            </a:r>
            <a:r>
              <a:rPr lang="en-US" sz="2000" dirty="0" smtClean="0"/>
              <a:t> the patch with sub-pixel precision</a:t>
            </a: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Bilinear interpolation: </a:t>
            </a:r>
            <a:br>
              <a:rPr lang="en-US" dirty="0" smtClean="0"/>
            </a:br>
            <a:r>
              <a:rPr lang="en-US" sz="2000" dirty="0" smtClean="0"/>
              <a:t>See e.g. http://</a:t>
            </a:r>
            <a:r>
              <a:rPr lang="en-US" sz="2000" dirty="0" err="1" smtClean="0"/>
              <a:t>en.wikipedia.org/wiki/Bilinear_interpolation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dirty="0" smtClean="0"/>
              <a:t>Resample patch from </a:t>
            </a:r>
            <a:r>
              <a:rPr lang="en-US" i="1" dirty="0" smtClean="0"/>
              <a:t>J</a:t>
            </a:r>
            <a:r>
              <a:rPr lang="en-US" dirty="0" smtClean="0"/>
              <a:t> at                   by bilinear interpolation: </a:t>
            </a:r>
            <a:r>
              <a:rPr lang="en-US" sz="2800" i="1" dirty="0" smtClean="0"/>
              <a:t/>
            </a:r>
            <a:br>
              <a:rPr lang="en-US" sz="2800" i="1" dirty="0" smtClean="0"/>
            </a:br>
            <a:r>
              <a:rPr lang="en-US" sz="2800" i="1" dirty="0" smtClean="0"/>
              <a:t/>
            </a:r>
            <a:br>
              <a:rPr lang="en-US" sz="2800" i="1" dirty="0" smtClean="0"/>
            </a:br>
            <a:r>
              <a:rPr lang="en-US" sz="2800" i="1" dirty="0" smtClean="0"/>
              <a:t>Make a drawing on whiteboard</a:t>
            </a:r>
            <a:br>
              <a:rPr lang="en-US" sz="2800" i="1" dirty="0" smtClean="0"/>
            </a:br>
            <a:endParaRPr lang="en-US" sz="2800" i="1" dirty="0" smtClean="0"/>
          </a:p>
          <a:p>
            <a:r>
              <a:rPr lang="en-US" dirty="0" smtClean="0"/>
              <a:t>Use the resampled patch to compute     ,    and residual </a:t>
            </a:r>
            <a:endParaRPr lang="en-US" sz="2000" dirty="0" smtClean="0"/>
          </a:p>
        </p:txBody>
      </p:sp>
      <p:graphicFrame>
        <p:nvGraphicFramePr>
          <p:cNvPr id="52226" name="Object 2"/>
          <p:cNvGraphicFramePr>
            <a:graphicFrameLocks noChangeAspect="1"/>
          </p:cNvGraphicFramePr>
          <p:nvPr/>
        </p:nvGraphicFramePr>
        <p:xfrm>
          <a:off x="4495800" y="2827337"/>
          <a:ext cx="1439863" cy="373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02" name="Equation" r:id="rId4" imgW="685800" imgH="177800" progId="Equation.3">
                  <p:embed/>
                </p:oleObj>
              </mc:Choice>
              <mc:Fallback>
                <p:oleObj name="Equation" r:id="rId4" imgW="685800" imgH="1778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495800" y="2827337"/>
                        <a:ext cx="1439863" cy="373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29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5778538"/>
              </p:ext>
            </p:extLst>
          </p:nvPr>
        </p:nvGraphicFramePr>
        <p:xfrm>
          <a:off x="5943600" y="4962500"/>
          <a:ext cx="320675" cy="26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03" name="Equation" r:id="rId6" imgW="152400" imgH="127000" progId="Equation.3">
                  <p:embed/>
                </p:oleObj>
              </mc:Choice>
              <mc:Fallback>
                <p:oleObj name="Equation" r:id="rId6" imgW="152400" imgH="1270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943600" y="4962500"/>
                        <a:ext cx="320675" cy="2667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2230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3192077"/>
              </p:ext>
            </p:extLst>
          </p:nvPr>
        </p:nvGraphicFramePr>
        <p:xfrm>
          <a:off x="6444208" y="5013300"/>
          <a:ext cx="214312" cy="2127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04" name="Equation" r:id="rId8" imgW="101600" imgH="101600" progId="Equation.3">
                  <p:embed/>
                </p:oleObj>
              </mc:Choice>
              <mc:Fallback>
                <p:oleObj name="Equation" r:id="rId8" imgW="101600" imgH="101600" progId="Equation.3">
                  <p:embed/>
                  <p:pic>
                    <p:nvPicPr>
                      <p:cNvPr id="0" name="Picture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444208" y="5013300"/>
                        <a:ext cx="214312" cy="2127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9750165"/>
              </p:ext>
            </p:extLst>
          </p:nvPr>
        </p:nvGraphicFramePr>
        <p:xfrm>
          <a:off x="8447088" y="4973638"/>
          <a:ext cx="241300" cy="2936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405" name="Equation" r:id="rId10" imgW="114300" imgH="139700" progId="Equation.3">
                  <p:embed/>
                </p:oleObj>
              </mc:Choice>
              <mc:Fallback>
                <p:oleObj name="Equation" r:id="rId10" imgW="114300" imgH="1397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447088" y="4973638"/>
                        <a:ext cx="241300" cy="29368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Kanade-Lucas-Tomasi</a:t>
            </a:r>
            <a:r>
              <a:rPr lang="en-US" dirty="0" smtClean="0"/>
              <a:t> (KLT) tracker</a:t>
            </a:r>
            <a:endParaRPr lang="en-US" dirty="0"/>
          </a:p>
        </p:txBody>
      </p:sp>
      <p:pic>
        <p:nvPicPr>
          <p:cNvPr id="4" name="gpuklt.avi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  <p:sp>
        <p:nvSpPr>
          <p:cNvPr id="5" name="TextBox 4"/>
          <p:cNvSpPr txBox="1"/>
          <p:nvPr/>
        </p:nvSpPr>
        <p:spPr>
          <a:xfrm>
            <a:off x="990600" y="6248400"/>
            <a:ext cx="769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 smtClean="0"/>
              <a:t>Sinha</a:t>
            </a:r>
            <a:r>
              <a:rPr lang="en-US" sz="1400" dirty="0" smtClean="0"/>
              <a:t> et al. “GPU_KLT: A GPU-based Implementation of the KLT Feature Tracker” 2006</a:t>
            </a:r>
            <a:br>
              <a:rPr lang="en-US" sz="1400" dirty="0" smtClean="0"/>
            </a:br>
            <a:r>
              <a:rPr lang="en-US" sz="1400" dirty="0" smtClean="0"/>
              <a:t>http://</a:t>
            </a:r>
            <a:r>
              <a:rPr lang="en-US" sz="1400" dirty="0" err="1" smtClean="0"/>
              <a:t>cs.unc.edu/~ssinha/Research/GPU_KLT</a:t>
            </a:r>
            <a:r>
              <a:rPr lang="en-US" sz="1400" dirty="0" smtClean="0"/>
              <a:t>/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Assumptions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Linear displacement:</a:t>
            </a:r>
          </a:p>
          <a:p>
            <a:pPr lvl="1"/>
            <a:r>
              <a:rPr lang="en-US" dirty="0" smtClean="0"/>
              <a:t>Patches must be planar or near planar.</a:t>
            </a:r>
          </a:p>
          <a:p>
            <a:pPr lvl="1"/>
            <a:r>
              <a:rPr lang="en-US" dirty="0" smtClean="0"/>
              <a:t>High curvature will introduce deformation of the patch violating the linear assumption.</a:t>
            </a:r>
          </a:p>
          <a:p>
            <a:pPr lvl="1"/>
            <a:r>
              <a:rPr lang="en-US" dirty="0" smtClean="0"/>
              <a:t>As tracking time increases, patches deform in a non-linear fashion or start to straddle occlusion boundaries.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Patch size:</a:t>
            </a:r>
          </a:p>
          <a:p>
            <a:pPr lvl="1"/>
            <a:r>
              <a:rPr lang="en-US" dirty="0" smtClean="0"/>
              <a:t>We assume that one patch size fits all – not really correct.</a:t>
            </a:r>
          </a:p>
          <a:p>
            <a:pPr lvl="1"/>
            <a:r>
              <a:rPr lang="en-US" dirty="0" smtClean="0"/>
              <a:t>Too small patches leads to noisy displacement estimates.</a:t>
            </a:r>
          </a:p>
          <a:p>
            <a:pPr lvl="1"/>
            <a:r>
              <a:rPr lang="en-US" dirty="0" smtClean="0"/>
              <a:t>Too large patches leads to problems with occlusion boundaries.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Extension: Good features to track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order to detect occlusion boundaries, introduce an affine deformation model and a dissimilarity measure. </a:t>
            </a:r>
          </a:p>
          <a:p>
            <a:r>
              <a:rPr lang="en-US" dirty="0" smtClean="0"/>
              <a:t>Dissimilarity between first patch and current patch: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endParaRPr lang="en-US" dirty="0" smtClean="0"/>
          </a:p>
          <a:p>
            <a:r>
              <a:rPr lang="en-US" dirty="0" smtClean="0"/>
              <a:t>First estimate </a:t>
            </a:r>
            <a:r>
              <a:rPr lang="en-US" b="1" dirty="0" smtClean="0"/>
              <a:t>A</a:t>
            </a:r>
            <a:r>
              <a:rPr lang="en-US" dirty="0" smtClean="0"/>
              <a:t> </a:t>
            </a:r>
            <a:r>
              <a:rPr lang="en-US" dirty="0" smtClean="0"/>
              <a:t>and </a:t>
            </a:r>
            <a:r>
              <a:rPr lang="en-US" b="1" dirty="0" smtClean="0"/>
              <a:t>d </a:t>
            </a:r>
            <a:r>
              <a:rPr lang="en-US" dirty="0" smtClean="0"/>
              <a:t>by solving</a:t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where                                             and see Shi-</a:t>
            </a:r>
            <a:r>
              <a:rPr lang="en-US" dirty="0" err="1" smtClean="0"/>
              <a:t>Tomasi</a:t>
            </a:r>
            <a:r>
              <a:rPr lang="en-US" dirty="0" smtClean="0"/>
              <a:t> for definition of </a:t>
            </a:r>
            <a:r>
              <a:rPr lang="en-US" b="1" dirty="0" smtClean="0"/>
              <a:t>T</a:t>
            </a:r>
            <a:r>
              <a:rPr lang="en-US" dirty="0" smtClean="0"/>
              <a:t> and </a:t>
            </a:r>
            <a:r>
              <a:rPr lang="en-US" b="1" dirty="0" smtClean="0"/>
              <a:t>a</a:t>
            </a:r>
            <a:r>
              <a:rPr lang="en-US" dirty="0" smtClean="0"/>
              <a:t>. </a:t>
            </a:r>
            <a:endParaRPr lang="en-US" b="1" dirty="0" smtClean="0"/>
          </a:p>
          <a:p>
            <a:r>
              <a:rPr lang="en-US" dirty="0" smtClean="0"/>
              <a:t>Detect occlusions and instability by </a:t>
            </a:r>
            <a:r>
              <a:rPr lang="en-US" dirty="0" err="1" smtClean="0"/>
              <a:t>thresholding</a:t>
            </a:r>
            <a:r>
              <a:rPr lang="en-US" dirty="0" smtClean="0"/>
              <a:t> the dissimilarity measure. Remove features that fail this test.</a:t>
            </a:r>
            <a:endParaRPr lang="en-US" dirty="0"/>
          </a:p>
        </p:txBody>
      </p:sp>
      <p:graphicFrame>
        <p:nvGraphicFramePr>
          <p:cNvPr id="35842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3523467"/>
              </p:ext>
            </p:extLst>
          </p:nvPr>
        </p:nvGraphicFramePr>
        <p:xfrm>
          <a:off x="971600" y="2915366"/>
          <a:ext cx="4321175" cy="6397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84" name="Equation" r:id="rId4" imgW="2057400" imgH="304800" progId="Equation.3">
                  <p:embed/>
                </p:oleObj>
              </mc:Choice>
              <mc:Fallback>
                <p:oleObj name="Equation" r:id="rId4" imgW="2057400" imgH="3048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71600" y="2915366"/>
                        <a:ext cx="4321175" cy="6397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843" name="Object 3"/>
          <p:cNvGraphicFramePr>
            <a:graphicFrameLocks noChangeAspect="1"/>
          </p:cNvGraphicFramePr>
          <p:nvPr/>
        </p:nvGraphicFramePr>
        <p:xfrm>
          <a:off x="914400" y="4060825"/>
          <a:ext cx="4808538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85" name="Equation" r:id="rId6" imgW="2286000" imgH="279400" progId="Equation.3">
                  <p:embed/>
                </p:oleObj>
              </mc:Choice>
              <mc:Fallback>
                <p:oleObj name="Equation" r:id="rId6" imgW="2286000" imgH="2794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14400" y="4060825"/>
                        <a:ext cx="4808538" cy="587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5844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1519863"/>
              </p:ext>
            </p:extLst>
          </p:nvPr>
        </p:nvGraphicFramePr>
        <p:xfrm>
          <a:off x="1828800" y="4567352"/>
          <a:ext cx="3632200" cy="641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86" name="Equation" r:id="rId8" imgW="1727200" imgH="304800" progId="Equation.3">
                  <p:embed/>
                </p:oleObj>
              </mc:Choice>
              <mc:Fallback>
                <p:oleObj name="Equation" r:id="rId8" imgW="1727200" imgH="3048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28800" y="4567352"/>
                        <a:ext cx="3632200" cy="6413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Kanade-Lucas-Tomasi</a:t>
            </a:r>
            <a:r>
              <a:rPr lang="en-US" dirty="0" smtClean="0"/>
              <a:t> (KLT) tracker</a:t>
            </a:r>
            <a:endParaRPr lang="en-US" dirty="0"/>
          </a:p>
        </p:txBody>
      </p:sp>
      <p:pic>
        <p:nvPicPr>
          <p:cNvPr id="4" name="gpuklt.avi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4691" y="1600200"/>
            <a:ext cx="6034617" cy="4525963"/>
          </a:xfrm>
        </p:spPr>
      </p:pic>
      <p:sp>
        <p:nvSpPr>
          <p:cNvPr id="5" name="TextBox 4"/>
          <p:cNvSpPr txBox="1"/>
          <p:nvPr/>
        </p:nvSpPr>
        <p:spPr>
          <a:xfrm>
            <a:off x="990600" y="6248400"/>
            <a:ext cx="7696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err="1" smtClean="0"/>
              <a:t>Sinha</a:t>
            </a:r>
            <a:r>
              <a:rPr lang="en-US" sz="1400" dirty="0" smtClean="0"/>
              <a:t> et al. “GPU_KLT: A GPU-based Implementation of the KLT Feature Tracker” 2006</a:t>
            </a:r>
            <a:br>
              <a:rPr lang="en-US" sz="1400" dirty="0" smtClean="0"/>
            </a:br>
            <a:r>
              <a:rPr lang="en-US" sz="1400" dirty="0" smtClean="0"/>
              <a:t>http://</a:t>
            </a:r>
            <a:r>
              <a:rPr lang="en-US" sz="1400" dirty="0" err="1" smtClean="0"/>
              <a:t>cs.unc.edu/~ssinha/Research/GPU_KLT</a:t>
            </a:r>
            <a:r>
              <a:rPr lang="en-US" sz="1400" dirty="0" smtClean="0"/>
              <a:t>/</a:t>
            </a:r>
            <a:endParaRPr lang="en-US" sz="1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Assignment 4: The last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Try to implement the KLT tracker.</a:t>
            </a:r>
          </a:p>
          <a:p>
            <a:r>
              <a:rPr lang="en-US" dirty="0" smtClean="0"/>
              <a:t>Experiment with your tracker on different video sequences.</a:t>
            </a:r>
            <a:endParaRPr lang="en-US" dirty="0"/>
          </a:p>
        </p:txBody>
      </p:sp>
      <p:pic>
        <p:nvPicPr>
          <p:cNvPr id="4" name="DudekFaceSeq.mp4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76400" y="2844800"/>
            <a:ext cx="5791200" cy="38608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missing?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endParaRPr lang="en-US" dirty="0" smtClean="0"/>
          </a:p>
          <a:p>
            <a:r>
              <a:rPr lang="en-US" dirty="0" smtClean="0"/>
              <a:t>I have not covered the </a:t>
            </a:r>
            <a:r>
              <a:rPr lang="en-US" dirty="0" smtClean="0">
                <a:solidFill>
                  <a:srgbClr val="008000"/>
                </a:solidFill>
              </a:rPr>
              <a:t>filtering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008000"/>
                </a:solidFill>
              </a:rPr>
              <a:t>data association</a:t>
            </a:r>
            <a:r>
              <a:rPr lang="en-US" dirty="0" smtClean="0"/>
              <a:t> problems. </a:t>
            </a:r>
          </a:p>
          <a:p>
            <a:pPr lvl="1"/>
            <a:r>
              <a:rPr lang="en-US" dirty="0" smtClean="0"/>
              <a:t>We cover the filtering problem on the </a:t>
            </a:r>
            <a:r>
              <a:rPr lang="en-US" i="1" dirty="0" smtClean="0"/>
              <a:t>Advanced topics in data modeling</a:t>
            </a:r>
            <a:r>
              <a:rPr lang="en-US" dirty="0" smtClean="0"/>
              <a:t> course.</a:t>
            </a:r>
          </a:p>
          <a:p>
            <a:endParaRPr lang="en-US" dirty="0" smtClean="0"/>
          </a:p>
          <a:p>
            <a:r>
              <a:rPr lang="en-US" dirty="0" smtClean="0">
                <a:solidFill>
                  <a:srgbClr val="008000"/>
                </a:solidFill>
              </a:rPr>
              <a:t>Word of advice</a:t>
            </a:r>
            <a:r>
              <a:rPr lang="en-US" dirty="0" smtClean="0"/>
              <a:t>: Many tracking algorithms exist, but non of them work in all situation – therefore consider your problem and pick the approach that best meets the challenges in your problem.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monocular visual 2D tracking problem</a:t>
            </a:r>
          </a:p>
          <a:p>
            <a:pPr lvl="1"/>
            <a:r>
              <a:rPr lang="en-US" dirty="0" smtClean="0"/>
              <a:t>Definition</a:t>
            </a:r>
          </a:p>
          <a:p>
            <a:pPr lvl="1"/>
            <a:r>
              <a:rPr lang="en-US" dirty="0" smtClean="0"/>
              <a:t>Examples</a:t>
            </a:r>
          </a:p>
          <a:p>
            <a:pPr lvl="1"/>
            <a:r>
              <a:rPr lang="en-US" dirty="0" smtClean="0"/>
              <a:t>Applications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err="1" smtClean="0"/>
              <a:t>Kanade-Lucas-Tomasi</a:t>
            </a:r>
            <a:r>
              <a:rPr lang="en-US" dirty="0" smtClean="0"/>
              <a:t> (KLT) feature tracker</a:t>
            </a:r>
          </a:p>
          <a:p>
            <a:pPr lvl="1"/>
            <a:r>
              <a:rPr lang="en-US" dirty="0" smtClean="0"/>
              <a:t>The basic algorithm</a:t>
            </a:r>
          </a:p>
          <a:p>
            <a:pPr lvl="1"/>
            <a:r>
              <a:rPr lang="en-US" dirty="0" smtClean="0"/>
              <a:t>Extension from “Good features to track”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Reading material:</a:t>
            </a:r>
          </a:p>
          <a:p>
            <a:r>
              <a:rPr lang="en-US" dirty="0" err="1" smtClean="0"/>
              <a:t>Tomasi</a:t>
            </a:r>
            <a:r>
              <a:rPr lang="en-US" dirty="0" smtClean="0"/>
              <a:t> &amp; </a:t>
            </a:r>
            <a:r>
              <a:rPr lang="en-US" dirty="0" err="1" smtClean="0"/>
              <a:t>Kanade</a:t>
            </a:r>
            <a:r>
              <a:rPr lang="en-US" dirty="0" smtClean="0"/>
              <a:t>: Detection and Tracking of Point Features. CMU Technical report, CMU-CS-91-132, 1991.</a:t>
            </a:r>
          </a:p>
          <a:p>
            <a:r>
              <a:rPr lang="en-US" dirty="0" smtClean="0"/>
              <a:t>Shi &amp; </a:t>
            </a:r>
            <a:r>
              <a:rPr lang="en-US" dirty="0" err="1" smtClean="0"/>
              <a:t>Tomasi</a:t>
            </a:r>
            <a:r>
              <a:rPr lang="en-US" dirty="0" smtClean="0"/>
              <a:t>: Good Features to Track. IEEE Proceedings of CVPR’ 94, 593 – 600, 1994.</a:t>
            </a:r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r>
              <a:rPr lang="en-US" dirty="0" smtClean="0"/>
              <a:t>Additional material:</a:t>
            </a:r>
          </a:p>
          <a:p>
            <a:r>
              <a:rPr lang="en-US" sz="2000" dirty="0" err="1" smtClean="0"/>
              <a:t>Isard</a:t>
            </a:r>
            <a:r>
              <a:rPr lang="en-US" sz="2000" dirty="0" smtClean="0"/>
              <a:t> &amp; Blake: CONDENSATION – Conditional Density Propagation for Visual Tracking. International Journal of Computer Vision, 29(1): 5 – 28, 1998.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Monocular visual 2D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Monocular = single camera</a:t>
            </a:r>
          </a:p>
          <a:p>
            <a:endParaRPr lang="en-US" dirty="0" smtClean="0"/>
          </a:p>
          <a:p>
            <a:r>
              <a:rPr lang="en-US" dirty="0" smtClean="0"/>
              <a:t>Visual 2D tracking: </a:t>
            </a:r>
          </a:p>
          <a:p>
            <a:pPr lvl="1"/>
            <a:r>
              <a:rPr lang="en-US" dirty="0" smtClean="0"/>
              <a:t>To follow the </a:t>
            </a:r>
            <a:r>
              <a:rPr lang="en-US" dirty="0"/>
              <a:t>apparent 2 </a:t>
            </a:r>
            <a:r>
              <a:rPr lang="en-US" dirty="0" smtClean="0"/>
              <a:t>dimensional motion of objects in a video sequence. </a:t>
            </a:r>
          </a:p>
          <a:p>
            <a:pPr lvl="1"/>
            <a:r>
              <a:rPr lang="en-US" dirty="0" smtClean="0"/>
              <a:t>At every frame, locate objects and associate with objects currently being tracked.</a:t>
            </a:r>
          </a:p>
          <a:p>
            <a:pPr lvl="1"/>
            <a:r>
              <a:rPr lang="en-US" dirty="0" smtClean="0"/>
              <a:t>One object is “easy” – for multiple objects we need to keep track of the identity of objects.</a:t>
            </a:r>
          </a:p>
          <a:p>
            <a:endParaRPr lang="en-US" dirty="0" smtClean="0"/>
          </a:p>
          <a:p>
            <a:r>
              <a:rPr lang="en-US" dirty="0" smtClean="0"/>
              <a:t>Similar to optical flow (dense), but we are interested in motion of regions of the image (sparse).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dirty="0" smtClean="0"/>
              <a:t>Remember to fill in the online questionnaire in </a:t>
            </a:r>
            <a:r>
              <a:rPr lang="en-US" dirty="0" err="1" smtClean="0"/>
              <a:t>KUnet</a:t>
            </a:r>
            <a:r>
              <a:rPr lang="en-US" dirty="0" smtClean="0"/>
              <a:t> – you received an e-mail from the study administration</a:t>
            </a:r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r>
              <a:rPr lang="en-US" dirty="0" smtClean="0"/>
              <a:t>We also plan to evaluate the course with you at the last lecture next week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99553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Ideas for next time:</a:t>
            </a:r>
          </a:p>
          <a:p>
            <a:pPr lvl="1"/>
            <a:r>
              <a:rPr lang="en-US" dirty="0" smtClean="0"/>
              <a:t>Add more on Condensation tracker?</a:t>
            </a:r>
          </a:p>
          <a:p>
            <a:pPr lvl="1"/>
            <a:r>
              <a:rPr lang="en-US" dirty="0" smtClean="0"/>
              <a:t>Add something on </a:t>
            </a:r>
            <a:r>
              <a:rPr lang="en-US" dirty="0" err="1" smtClean="0"/>
              <a:t>MeanShift</a:t>
            </a:r>
            <a:r>
              <a:rPr lang="en-US" dirty="0" smtClean="0"/>
              <a:t> tracking – as least an example.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KLT: From points to objects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TODO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2D tracking of object</a:t>
            </a:r>
            <a:endParaRPr lang="en-US" dirty="0"/>
          </a:p>
        </p:txBody>
      </p:sp>
      <p:pic>
        <p:nvPicPr>
          <p:cNvPr id="5" name="feynman.mp4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40000" y="2339181"/>
            <a:ext cx="4064000" cy="3048000"/>
          </a:xfrm>
        </p:spPr>
      </p:pic>
      <p:sp>
        <p:nvSpPr>
          <p:cNvPr id="6" name="TextBox 5"/>
          <p:cNvSpPr txBox="1"/>
          <p:nvPr/>
        </p:nvSpPr>
        <p:spPr>
          <a:xfrm>
            <a:off x="3657600" y="6248400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Results from </a:t>
            </a:r>
            <a:r>
              <a:rPr lang="en-US" sz="1600" dirty="0" err="1" smtClean="0"/>
              <a:t>Hauberg-Lauze-Pedersen</a:t>
            </a:r>
            <a:r>
              <a:rPr lang="en-US" sz="1600" dirty="0" smtClean="0"/>
              <a:t>, JMIV 2012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 in visual tracking</a:t>
            </a:r>
            <a:br>
              <a:rPr lang="en-US" dirty="0" smtClean="0"/>
            </a:br>
            <a:r>
              <a:rPr lang="en-US" dirty="0" smtClean="0"/>
              <a:t>(Inspired by David J. Fleet)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Choices to make:</a:t>
            </a:r>
          </a:p>
          <a:p>
            <a:pPr lvl="1"/>
            <a:r>
              <a:rPr lang="en-US" dirty="0" smtClean="0"/>
              <a:t>What to model / estimate: Shape (2D/3D), appearance, object dynamics.</a:t>
            </a:r>
          </a:p>
          <a:p>
            <a:pPr lvl="1"/>
            <a:r>
              <a:rPr lang="en-US" dirty="0" smtClean="0"/>
              <a:t>What to measure: Feature points, optical flow, color histograms, edges, etc.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Some of the main challenges are:</a:t>
            </a:r>
          </a:p>
          <a:p>
            <a:pPr lvl="1"/>
            <a:r>
              <a:rPr lang="en-US" dirty="0" smtClean="0"/>
              <a:t>Objects with many degrees of freedom that affects shape, appearance, and motion.</a:t>
            </a:r>
          </a:p>
          <a:p>
            <a:pPr lvl="1"/>
            <a:r>
              <a:rPr lang="en-US" dirty="0" smtClean="0"/>
              <a:t>Occlusion and large scale changes.</a:t>
            </a:r>
          </a:p>
          <a:p>
            <a:pPr lvl="1"/>
            <a:r>
              <a:rPr lang="en-US" dirty="0" smtClean="0"/>
              <a:t>Multiple objects and background clutter.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applications of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Surveillance (parking lot, airports, shops, etc.)</a:t>
            </a:r>
          </a:p>
          <a:p>
            <a:endParaRPr lang="en-US" dirty="0" smtClean="0"/>
          </a:p>
          <a:p>
            <a:r>
              <a:rPr lang="en-US" dirty="0" smtClean="0"/>
              <a:t>Target tracking (military and civil)</a:t>
            </a:r>
          </a:p>
          <a:p>
            <a:endParaRPr lang="en-US" dirty="0" smtClean="0"/>
          </a:p>
          <a:p>
            <a:r>
              <a:rPr lang="en-US" dirty="0" smtClean="0"/>
              <a:t>Automated car driver assistance (avoid other cars and pedestrians, stay on the road)</a:t>
            </a:r>
          </a:p>
          <a:p>
            <a:endParaRPr lang="en-US" dirty="0" smtClean="0"/>
          </a:p>
          <a:p>
            <a:r>
              <a:rPr lang="en-US" dirty="0" smtClean="0"/>
              <a:t>Free-hand (</a:t>
            </a:r>
            <a:r>
              <a:rPr lang="en-US" dirty="0" err="1" smtClean="0"/>
              <a:t>controlle</a:t>
            </a:r>
            <a:r>
              <a:rPr lang="en-US" dirty="0" smtClean="0"/>
              <a:t>-less) human computer interaction (e.g. simple 2D gesture recognition)</a:t>
            </a:r>
          </a:p>
          <a:p>
            <a:endParaRPr lang="en-US" dirty="0" smtClean="0"/>
          </a:p>
          <a:p>
            <a:r>
              <a:rPr lang="en-US" dirty="0" smtClean="0"/>
              <a:t>And many more …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Approaches to 2D visual tracking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Tracking by visual feature matching: </a:t>
            </a:r>
          </a:p>
          <a:p>
            <a:pPr lvl="1"/>
            <a:r>
              <a:rPr lang="en-US" dirty="0" smtClean="0"/>
              <a:t>Represent an object by a collection of image features. </a:t>
            </a:r>
          </a:p>
          <a:p>
            <a:pPr lvl="1"/>
            <a:r>
              <a:rPr lang="en-US" dirty="0" smtClean="0"/>
              <a:t>Tracking is performed by matching features between frames.</a:t>
            </a:r>
          </a:p>
          <a:p>
            <a:endParaRPr lang="en-US" dirty="0" smtClean="0"/>
          </a:p>
          <a:p>
            <a:r>
              <a:rPr lang="en-US" dirty="0" smtClean="0"/>
              <a:t>Region / blob tracking: </a:t>
            </a:r>
          </a:p>
          <a:p>
            <a:pPr lvl="1"/>
            <a:r>
              <a:rPr lang="en-US" dirty="0" smtClean="0"/>
              <a:t>Represent and track the appearance of the interior of the object</a:t>
            </a:r>
          </a:p>
          <a:p>
            <a:endParaRPr lang="en-US" dirty="0" smtClean="0"/>
          </a:p>
          <a:p>
            <a:r>
              <a:rPr lang="en-US" dirty="0" smtClean="0"/>
              <a:t>Contour tracking: </a:t>
            </a:r>
          </a:p>
          <a:p>
            <a:pPr lvl="1"/>
            <a:r>
              <a:rPr lang="en-US" dirty="0" smtClean="0"/>
              <a:t>Represent and track the outline contour of the object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2D tracking of object (region based)</a:t>
            </a:r>
            <a:endParaRPr lang="en-US" dirty="0"/>
          </a:p>
        </p:txBody>
      </p:sp>
      <p:pic>
        <p:nvPicPr>
          <p:cNvPr id="4" name="rafting.mp4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8922" y="1600200"/>
            <a:ext cx="8046156" cy="4525963"/>
          </a:xfrm>
        </p:spPr>
      </p:pic>
      <p:sp>
        <p:nvSpPr>
          <p:cNvPr id="5" name="TextBox 4"/>
          <p:cNvSpPr txBox="1"/>
          <p:nvPr/>
        </p:nvSpPr>
        <p:spPr>
          <a:xfrm>
            <a:off x="3657600" y="6248400"/>
            <a:ext cx="5029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/>
              <a:t>Results from </a:t>
            </a:r>
            <a:r>
              <a:rPr lang="en-US" sz="1600" dirty="0" err="1" smtClean="0"/>
              <a:t>Hauberg-Lauze-Pedersen</a:t>
            </a:r>
            <a:r>
              <a:rPr lang="en-US" sz="1600" dirty="0" smtClean="0"/>
              <a:t>, JMIV 2012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Examples of a contour tracker</a:t>
            </a:r>
            <a:endParaRPr lang="en-US" sz="1800" dirty="0"/>
          </a:p>
        </p:txBody>
      </p:sp>
      <p:pic>
        <p:nvPicPr>
          <p:cNvPr id="4" name="condensation_hand.mpg">
            <a:hlinkClick r:id="" action="ppaction://media"/>
          </p:cNvPr>
          <p:cNvPicPr>
            <a:picLocks noGrp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link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685800" y="2948781"/>
            <a:ext cx="2438400" cy="1828800"/>
          </a:xfrm>
        </p:spPr>
      </p:pic>
      <p:pic>
        <p:nvPicPr>
          <p:cNvPr id="5" name="condensation_leafmv.mpg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link="rId3"/>
              </p:ext>
            </p:extLst>
          </p:nvPr>
        </p:nvPicPr>
        <p:blipFill>
          <a:blip r:embed="rId9"/>
          <a:stretch>
            <a:fillRect/>
          </a:stretch>
        </p:blipFill>
        <p:spPr bwMode="auto">
          <a:xfrm>
            <a:off x="3352800" y="2948781"/>
            <a:ext cx="24384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condensation_dancemv.mpg">
            <a:hlinkClick r:id="" action="ppaction://media"/>
          </p:cNvPr>
          <p:cNvPicPr/>
          <p:nvPr>
            <a:videoFile r:link="rId6"/>
            <p:extLst>
              <p:ext uri="{DAA4B4D4-6D71-4841-9C94-3DE7FCFB9230}">
                <p14:media xmlns:p14="http://schemas.microsoft.com/office/powerpoint/2010/main" r:link="rId5"/>
              </p:ext>
            </p:extLst>
          </p:nvPr>
        </p:nvPicPr>
        <p:blipFill>
          <a:blip r:embed="rId10"/>
          <a:stretch>
            <a:fillRect/>
          </a:stretch>
        </p:blipFill>
        <p:spPr bwMode="auto">
          <a:xfrm>
            <a:off x="6019800" y="2948781"/>
            <a:ext cx="2438400" cy="1828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3048000" y="5943600"/>
            <a:ext cx="5638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 smtClean="0"/>
              <a:t>Isard</a:t>
            </a:r>
            <a:r>
              <a:rPr lang="en-US" sz="1600" dirty="0" smtClean="0"/>
              <a:t> &amp; Blake., “CONDENSATION” IJCV ’98</a:t>
            </a:r>
            <a:br>
              <a:rPr lang="en-US" sz="1600" dirty="0" smtClean="0"/>
            </a:br>
            <a:r>
              <a:rPr lang="en-US" sz="1600" dirty="0" smtClean="0"/>
              <a:t>http://</a:t>
            </a:r>
            <a:r>
              <a:rPr lang="en-US" sz="1600" dirty="0" err="1" smtClean="0"/>
              <a:t>www.robots.ox.ac.uk/~misard/condensation.html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01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3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11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>
                <p:cTn id="22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video>
            <p:seq concurrent="1" nextAc="seek">
              <p:cTn id="2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4" fill="hold">
                      <p:stCondLst>
                        <p:cond delay="0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>
                <p:cTn id="28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490"/>
  <p:tag name="DEFAULTHEIGHT" val="335"/>
</p:tagLst>
</file>

<file path=ppt/theme/theme1.xml><?xml version="1.0" encoding="utf-8"?>
<a:theme xmlns:a="http://schemas.openxmlformats.org/drawingml/2006/main" name="DIKUTalkNew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DIKUTalkNew.potx</Template>
  <TotalTime>1094</TotalTime>
  <Words>1992</Words>
  <Application>Microsoft Macintosh PowerPoint</Application>
  <PresentationFormat>On-screen Show (4:3)</PresentationFormat>
  <Paragraphs>273</Paragraphs>
  <Slides>33</Slides>
  <Notes>23</Notes>
  <HiddenSlides>0</HiddenSlides>
  <MMClips>10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DIKUTalkNew</vt:lpstr>
      <vt:lpstr>Equation</vt:lpstr>
      <vt:lpstr>Microsoft Equation</vt:lpstr>
      <vt:lpstr>Visual Tracking I: Monocular 2D point tracking</vt:lpstr>
      <vt:lpstr>Plan for today</vt:lpstr>
      <vt:lpstr>Monocular visual 2D tracking</vt:lpstr>
      <vt:lpstr>Example: 2D tracking of object</vt:lpstr>
      <vt:lpstr>Challenges in visual tracking (Inspired by David J. Fleet)</vt:lpstr>
      <vt:lpstr>Examples of applications of tracking</vt:lpstr>
      <vt:lpstr>Approaches to 2D visual tracking</vt:lpstr>
      <vt:lpstr>Example: 2D tracking of object (region based)</vt:lpstr>
      <vt:lpstr>Examples of a contour tracker</vt:lpstr>
      <vt:lpstr>Common steps in tracking</vt:lpstr>
      <vt:lpstr>The filtering problem Two different filtering techniques</vt:lpstr>
      <vt:lpstr>Data association is a hard problem: Keeping track of the player IDs</vt:lpstr>
      <vt:lpstr>PowerPoint Presentation</vt:lpstr>
      <vt:lpstr>Kanade-Lucas-Tomasi (KLT) tracker</vt:lpstr>
      <vt:lpstr>KLT: Solving for the image displacement</vt:lpstr>
      <vt:lpstr>KLT: Solving for the image displacement</vt:lpstr>
      <vt:lpstr>KLT: Select features for tracking</vt:lpstr>
      <vt:lpstr>KLT: Example of feature candidates</vt:lpstr>
      <vt:lpstr>The KLT algorithm</vt:lpstr>
      <vt:lpstr>The KLT algorithm Extension: Sub-pixel precision</vt:lpstr>
      <vt:lpstr>Aside: Resampling the patch with sub-pixel precision</vt:lpstr>
      <vt:lpstr>Kanade-Lucas-Tomasi (KLT) tracker</vt:lpstr>
      <vt:lpstr>KLT: Assumptions</vt:lpstr>
      <vt:lpstr>Extension: Good features to track</vt:lpstr>
      <vt:lpstr>Kanade-Lucas-Tomasi (KLT) tracker</vt:lpstr>
      <vt:lpstr>Assignment 4: The last assignment</vt:lpstr>
      <vt:lpstr>What’s missing?</vt:lpstr>
      <vt:lpstr>Summary</vt:lpstr>
      <vt:lpstr>Literature</vt:lpstr>
      <vt:lpstr>Course evaluation</vt:lpstr>
      <vt:lpstr>PowerPoint Presentation</vt:lpstr>
      <vt:lpstr>PowerPoint Presentation</vt:lpstr>
      <vt:lpstr>KLT: From points to objects</vt:lpstr>
    </vt:vector>
  </TitlesOfParts>
  <Company>University of Copenhagen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Tracking I: Monocular 2D point tracking</dc:title>
  <dc:creator>Kim Steenstrup Pedersen</dc:creator>
  <cp:lastModifiedBy>Kim Steenstrup Pedersen</cp:lastModifiedBy>
  <cp:revision>269</cp:revision>
  <dcterms:created xsi:type="dcterms:W3CDTF">2013-01-07T11:33:10Z</dcterms:created>
  <dcterms:modified xsi:type="dcterms:W3CDTF">2015-01-07T10:30:28Z</dcterms:modified>
</cp:coreProperties>
</file>

<file path=docProps/thumbnail.jpeg>
</file>